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7" r:id="rId2"/>
    <p:sldId id="264" r:id="rId3"/>
    <p:sldId id="262" r:id="rId4"/>
    <p:sldId id="265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3ADA8-1244-47D7-84C5-59385E710CED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272FD-4F38-4CD1-9E01-40DB80C748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089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0B706-182A-432A-AB0D-C50CD619CD91}" type="datetime1">
              <a:rPr lang="cs-CZ" smtClean="0"/>
              <a:t>16.03.2020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94EE66D-164D-4563-9F51-0D2381E881BA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B0F8B-E44C-4757-907A-6A3377E6CC9C}" type="datetime1">
              <a:rPr lang="cs-CZ" smtClean="0"/>
              <a:t>16.03.2020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EE66D-164D-4563-9F51-0D2381E881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8BDE-660C-4B91-AA40-1C0FA4623E8D}" type="datetime1">
              <a:rPr lang="cs-CZ" smtClean="0"/>
              <a:t>16.03.2020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EE66D-164D-4563-9F51-0D2381E881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E881-4203-48DD-B686-FBB482746191}" type="datetime1">
              <a:rPr lang="cs-CZ" smtClean="0"/>
              <a:t>16.03.2020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EE66D-164D-4563-9F51-0D2381E881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A53F-A411-4CCE-8CC2-B58773571FA8}" type="datetime1">
              <a:rPr lang="cs-CZ" smtClean="0"/>
              <a:t>16.03.2020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EE66D-164D-4563-9F51-0D2381E881B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7F65-CDD8-4F7D-B625-2EEE09DC15E2}" type="datetime1">
              <a:rPr lang="cs-CZ" smtClean="0"/>
              <a:t>16.03.2020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EE66D-164D-4563-9F51-0D2381E881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14E8-94A9-44E2-966C-08E1A6C8A473}" type="datetime1">
              <a:rPr lang="cs-CZ" smtClean="0"/>
              <a:t>16.03.2020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EE66D-164D-4563-9F51-0D2381E881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E6CC-20B6-463F-AF94-6ADCFD190F0F}" type="datetime1">
              <a:rPr lang="cs-CZ" smtClean="0"/>
              <a:t>16.03.2020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EE66D-164D-4563-9F51-0D2381E881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C6D42-C3DC-44D6-8E03-AD8B63D6B795}" type="datetime1">
              <a:rPr lang="cs-CZ" smtClean="0"/>
              <a:t>16.03.2020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EE66D-164D-4563-9F51-0D2381E881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5FCA-A7A4-4ED9-9D52-4856CB7E01CA}" type="datetime1">
              <a:rPr lang="cs-CZ" smtClean="0"/>
              <a:t>16.03.2020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EE66D-164D-4563-9F51-0D2381E881B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ADF2-B092-4153-8B7B-30C293AA4756}" type="datetime1">
              <a:rPr lang="cs-CZ" smtClean="0"/>
              <a:t>16.03.2020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EE66D-164D-4563-9F51-0D2381E881B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45AC7FB-2694-4114-88BE-342D18342876}" type="datetime1">
              <a:rPr lang="cs-CZ" smtClean="0"/>
              <a:t>16.03.2020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94EE66D-164D-4563-9F51-0D2381E881B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/>
          </a:bodyPr>
          <a:lstStyle/>
          <a:p>
            <a:r>
              <a:rPr lang="cs-CZ" sz="44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DOPIS/e-mail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5229200"/>
          </a:xfrm>
        </p:spPr>
        <p:txBody>
          <a:bodyPr/>
          <a:lstStyle/>
          <a:p>
            <a:pPr marL="114300" indent="0">
              <a:buNone/>
            </a:pPr>
            <a:r>
              <a:rPr lang="cs-CZ" dirty="0"/>
              <a:t>    </a:t>
            </a:r>
            <a:r>
              <a:rPr lang="cs-CZ" dirty="0">
                <a:latin typeface="Georgia" panose="02040502050405020303" pitchFamily="18" charset="0"/>
              </a:rPr>
              <a:t>- čistý, nepoškozený papír</a:t>
            </a:r>
          </a:p>
          <a:p>
            <a:pPr marL="114300" indent="0">
              <a:buNone/>
            </a:pPr>
            <a:r>
              <a:rPr lang="cs-CZ" dirty="0">
                <a:latin typeface="Georgia" panose="02040502050405020303" pitchFamily="18" charset="0"/>
              </a:rPr>
              <a:t>    - čitelný a úhledný rukopis </a:t>
            </a:r>
          </a:p>
          <a:p>
            <a:pPr marL="114300" indent="0">
              <a:buNone/>
            </a:pPr>
            <a:r>
              <a:rPr lang="cs-CZ" dirty="0">
                <a:latin typeface="Georgia" panose="02040502050405020303" pitchFamily="18" charset="0"/>
              </a:rPr>
              <a:t>    - členění na odstavce</a:t>
            </a:r>
          </a:p>
          <a:p>
            <a:pPr marL="114300" indent="0">
              <a:buNone/>
            </a:pPr>
            <a:r>
              <a:rPr lang="cs-CZ" dirty="0">
                <a:latin typeface="Georgia" panose="02040502050405020303" pitchFamily="18" charset="0"/>
              </a:rPr>
              <a:t>    - zdvořilé titulování adresáta (i na obálce)</a:t>
            </a:r>
          </a:p>
          <a:p>
            <a:pPr marL="114300" indent="0">
              <a:buNone/>
            </a:pPr>
            <a:endParaRPr lang="cs-CZ" dirty="0">
              <a:latin typeface="Georgia" panose="02040502050405020303" pitchFamily="18" charset="0"/>
            </a:endParaRPr>
          </a:p>
          <a:p>
            <a:pPr marL="114300" indent="0">
              <a:buNone/>
            </a:pPr>
            <a:r>
              <a:rPr lang="cs-CZ" dirty="0">
                <a:latin typeface="Georgia" panose="02040502050405020303" pitchFamily="18" charset="0"/>
              </a:rPr>
              <a:t>Dopis může být: </a:t>
            </a:r>
            <a:r>
              <a:rPr lang="cs-CZ" b="1" dirty="0">
                <a:latin typeface="Georgia" panose="02040502050405020303" pitchFamily="18" charset="0"/>
              </a:rPr>
              <a:t>osobní</a:t>
            </a:r>
            <a:r>
              <a:rPr lang="cs-CZ" dirty="0">
                <a:latin typeface="Georgia" panose="02040502050405020303" pitchFamily="18" charset="0"/>
              </a:rPr>
              <a:t> a </a:t>
            </a:r>
            <a:r>
              <a:rPr lang="cs-CZ" b="1" dirty="0">
                <a:latin typeface="Georgia" panose="02040502050405020303" pitchFamily="18" charset="0"/>
              </a:rPr>
              <a:t>úřední, neformální </a:t>
            </a:r>
            <a:r>
              <a:rPr lang="cs-CZ" dirty="0">
                <a:latin typeface="Georgia" panose="02040502050405020303" pitchFamily="18" charset="0"/>
              </a:rPr>
              <a:t>(pro blízké osoby) a </a:t>
            </a:r>
            <a:r>
              <a:rPr lang="cs-CZ" b="1" dirty="0">
                <a:latin typeface="Georgia" panose="02040502050405020303" pitchFamily="18" charset="0"/>
              </a:rPr>
              <a:t>formální </a:t>
            </a:r>
            <a:r>
              <a:rPr lang="cs-CZ" dirty="0">
                <a:latin typeface="Georgia" panose="02040502050405020303" pitchFamily="18" charset="0"/>
              </a:rPr>
              <a:t>(nadřízeným, cizím osobám, na úřady, méně známým lidem, do školy apod.)</a:t>
            </a:r>
          </a:p>
          <a:p>
            <a:pPr marL="114300" indent="0">
              <a:buNone/>
            </a:pPr>
            <a:endParaRPr lang="cs-CZ" dirty="0"/>
          </a:p>
          <a:p>
            <a:pPr marL="114300" indent="0">
              <a:buNone/>
            </a:pPr>
            <a:endParaRPr lang="cs-CZ" dirty="0"/>
          </a:p>
          <a:p>
            <a:pPr marL="114300" indent="0">
              <a:buNone/>
            </a:pPr>
            <a:endParaRPr lang="cs-CZ" dirty="0"/>
          </a:p>
          <a:p>
            <a:pPr marL="11430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EE66D-164D-4563-9F51-0D2381E881BA}" type="slidenum">
              <a:rPr lang="cs-CZ" smtClean="0"/>
              <a:t>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525344"/>
            <a:ext cx="2895600" cy="332656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5273970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oudy Stout" pitchFamily="18" charset="0"/>
              </a:rPr>
            </a:b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872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cs-CZ" dirty="0">
                <a:latin typeface="Georgia" panose="02040502050405020303" pitchFamily="18" charset="0"/>
              </a:rPr>
              <a:t>   -  místo a datum</a:t>
            </a:r>
          </a:p>
          <a:p>
            <a:pPr marL="114300" indent="0">
              <a:buNone/>
            </a:pPr>
            <a:r>
              <a:rPr lang="cs-CZ" dirty="0">
                <a:latin typeface="Georgia" panose="02040502050405020303" pitchFamily="18" charset="0"/>
              </a:rPr>
              <a:t>   -  oslovení na začátku dopisu</a:t>
            </a:r>
          </a:p>
          <a:p>
            <a:pPr marL="114300" indent="0">
              <a:buNone/>
            </a:pPr>
            <a:r>
              <a:rPr lang="cs-CZ" dirty="0">
                <a:latin typeface="Georgia" panose="02040502050405020303" pitchFamily="18" charset="0"/>
              </a:rPr>
              <a:t>   - v první větě – proč píšeme…</a:t>
            </a:r>
          </a:p>
          <a:p>
            <a:pPr marL="114300" indent="0">
              <a:buNone/>
            </a:pPr>
            <a:r>
              <a:rPr lang="cs-CZ" dirty="0">
                <a:latin typeface="Georgia" panose="02040502050405020303" pitchFamily="18" charset="0"/>
              </a:rPr>
              <a:t>   -  vlastní text / téma</a:t>
            </a:r>
          </a:p>
          <a:p>
            <a:pPr marL="114300" indent="0">
              <a:buNone/>
            </a:pPr>
            <a:r>
              <a:rPr lang="cs-CZ" dirty="0">
                <a:latin typeface="Georgia" panose="02040502050405020303" pitchFamily="18" charset="0"/>
              </a:rPr>
              <a:t>   -  zakončovací závěrečné formule</a:t>
            </a:r>
          </a:p>
          <a:p>
            <a:pPr marL="114300" indent="0">
              <a:buNone/>
            </a:pPr>
            <a:r>
              <a:rPr lang="cs-CZ" dirty="0">
                <a:latin typeface="Georgia" panose="02040502050405020303" pitchFamily="18" charset="0"/>
              </a:rPr>
              <a:t>   -  přání, pozdrav</a:t>
            </a:r>
          </a:p>
          <a:p>
            <a:pPr marL="114300" indent="0">
              <a:buNone/>
            </a:pPr>
            <a:r>
              <a:rPr lang="cs-CZ" dirty="0">
                <a:latin typeface="Georgia" panose="02040502050405020303" pitchFamily="18" charset="0"/>
              </a:rPr>
              <a:t>   -  podpis, případně adresa odesílatele, tel. číslo</a:t>
            </a:r>
          </a:p>
          <a:p>
            <a:pPr marL="114300" indent="0">
              <a:buNone/>
            </a:pPr>
            <a:r>
              <a:rPr lang="cs-CZ" dirty="0">
                <a:latin typeface="Georgia" panose="02040502050405020303" pitchFamily="18" charset="0"/>
              </a:rPr>
              <a:t>   - v mailu také: mailová adresa, vyplněný předmět (pozdrav, prosba, úkol, čeština apod.)</a:t>
            </a:r>
          </a:p>
          <a:p>
            <a:pPr marL="114300" indent="0">
              <a:buNone/>
            </a:pP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EE66D-164D-4563-9F51-0D2381E881BA}" type="slidenum">
              <a:rPr lang="cs-CZ" smtClean="0"/>
              <a:t>2</a:t>
            </a:fld>
            <a:endParaRPr lang="cs-CZ"/>
          </a:p>
        </p:txBody>
      </p:sp>
      <p:sp>
        <p:nvSpPr>
          <p:cNvPr id="8" name="Zaoblený obdélníkový popisek 7"/>
          <p:cNvSpPr/>
          <p:nvPr/>
        </p:nvSpPr>
        <p:spPr>
          <a:xfrm>
            <a:off x="395536" y="332656"/>
            <a:ext cx="8352928" cy="1080120"/>
          </a:xfrm>
          <a:prstGeom prst="wedgeRoundRect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anose="02040502050405020303" pitchFamily="18" charset="0"/>
              </a:rPr>
              <a:t>Co je v dopisu</a:t>
            </a:r>
            <a:endParaRPr lang="cs-CZ" sz="4000" dirty="0">
              <a:latin typeface="Georgia" panose="02040502050405020303" pitchFamily="18" charset="0"/>
            </a:endParaRPr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0310511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dirty="0">
                <a:effectLst>
                  <a:reflection blurRad="6350" stA="55000" endA="300" endPos="45500" dir="5400000" sy="-100000" algn="bl" rotWithShape="0"/>
                </a:effectLst>
                <a:latin typeface="Georgia" panose="02040502050405020303" pitchFamily="18" charset="0"/>
              </a:rPr>
              <a:t>OFICIÁLNÍ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426128" y="2636912"/>
            <a:ext cx="4040188" cy="3489250"/>
          </a:xfrm>
        </p:spPr>
        <p:txBody>
          <a:bodyPr/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dirty="0"/>
              <a:t> </a:t>
            </a:r>
            <a:r>
              <a:rPr lang="cs-CZ" dirty="0">
                <a:latin typeface="Georgia" panose="02040502050405020303" pitchFamily="18" charset="0"/>
              </a:rPr>
              <a:t>poloúřední charakter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dirty="0">
                <a:latin typeface="Georgia" panose="02040502050405020303" pitchFamily="18" charset="0"/>
              </a:rPr>
              <a:t> spisovné jazykové  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cs-CZ" dirty="0">
                <a:latin typeface="Georgia" panose="02040502050405020303" pitchFamily="18" charset="0"/>
              </a:rPr>
              <a:t>    prostředky 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dirty="0">
                <a:latin typeface="Georgia" panose="02040502050405020303" pitchFamily="18" charset="0"/>
              </a:rPr>
              <a:t> žádné osobní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cs-CZ" dirty="0">
                <a:latin typeface="Georgia" panose="02040502050405020303" pitchFamily="18" charset="0"/>
              </a:rPr>
              <a:t>    vyjadřování</a:t>
            </a:r>
          </a:p>
          <a:p>
            <a:pPr marL="114300" indent="0">
              <a:buNone/>
            </a:pPr>
            <a:endParaRPr lang="cs-CZ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3"/>
          </p:nvPr>
        </p:nvSpPr>
        <p:spPr>
          <a:xfrm>
            <a:off x="4427985" y="1722438"/>
            <a:ext cx="4258816" cy="639762"/>
          </a:xfrm>
        </p:spPr>
        <p:txBody>
          <a:bodyPr/>
          <a:lstStyle/>
          <a:p>
            <a:r>
              <a:rPr lang="cs-CZ" sz="2400" dirty="0">
                <a:effectLst>
                  <a:reflection blurRad="6350" stA="55000" endA="300" endPos="45500" dir="5400000" sy="-100000" algn="bl" rotWithShape="0"/>
                </a:effectLst>
                <a:latin typeface="Georgia" panose="02040502050405020303" pitchFamily="18" charset="0"/>
              </a:rPr>
              <a:t>NEOFICIÁLNÍ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499993" y="2708920"/>
            <a:ext cx="4186808" cy="3417242"/>
          </a:xfrm>
        </p:spPr>
        <p:txBody>
          <a:bodyPr/>
          <a:lstStyle/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dirty="0"/>
              <a:t> </a:t>
            </a:r>
            <a:r>
              <a:rPr lang="cs-CZ" dirty="0">
                <a:latin typeface="Georgia" panose="02040502050405020303" pitchFamily="18" charset="0"/>
              </a:rPr>
              <a:t>soukromý charakter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dirty="0">
                <a:latin typeface="Georgia" panose="02040502050405020303" pitchFamily="18" charset="0"/>
              </a:rPr>
              <a:t> slova hovorová i citově zabarvená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cs-CZ" dirty="0">
                <a:latin typeface="Georgia" panose="02040502050405020303" pitchFamily="18" charset="0"/>
              </a:rPr>
              <a:t> osobní vyjadřování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EE66D-164D-4563-9F51-0D2381E881BA}" type="slidenum">
              <a:rPr lang="cs-CZ" smtClean="0"/>
              <a:t>3</a:t>
            </a:fld>
            <a:endParaRPr lang="cs-CZ"/>
          </a:p>
        </p:txBody>
      </p:sp>
      <p:sp>
        <p:nvSpPr>
          <p:cNvPr id="15" name="Vodorovný svitek 14"/>
          <p:cNvSpPr/>
          <p:nvPr/>
        </p:nvSpPr>
        <p:spPr>
          <a:xfrm>
            <a:off x="435986" y="311200"/>
            <a:ext cx="8208912" cy="1296144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Osobní dopis</a:t>
            </a:r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598051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</p:spPr>
        <p:txBody>
          <a:bodyPr>
            <a:normAutofit/>
          </a:bodyPr>
          <a:lstStyle/>
          <a:p>
            <a:r>
              <a:rPr lang="cs-CZ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anose="02040502050405020303" pitchFamily="18" charset="0"/>
              </a:rPr>
              <a:t>Osobní dopis - příklad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112568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cs-CZ" sz="2000" dirty="0"/>
              <a:t>                                                                  </a:t>
            </a:r>
          </a:p>
          <a:p>
            <a:pPr marL="114300" indent="0" algn="just">
              <a:buNone/>
            </a:pPr>
            <a:r>
              <a:rPr lang="cs-CZ" sz="2000" i="1" dirty="0">
                <a:latin typeface="Georgia" panose="02040502050405020303" pitchFamily="18" charset="0"/>
              </a:rPr>
              <a:t>                                                                                Plzeň, 16. 3. 2020</a:t>
            </a:r>
          </a:p>
          <a:p>
            <a:pPr marL="114300" indent="0" algn="just">
              <a:buNone/>
            </a:pPr>
            <a:r>
              <a:rPr lang="cs-CZ" sz="2100" i="1" dirty="0">
                <a:latin typeface="Georgia" panose="02040502050405020303" pitchFamily="18" charset="0"/>
              </a:rPr>
              <a:t>Milý Honzo,</a:t>
            </a:r>
          </a:p>
          <a:p>
            <a:pPr marL="114300" indent="0" algn="just">
              <a:buNone/>
            </a:pPr>
            <a:r>
              <a:rPr lang="cs-CZ" sz="2100" i="1" dirty="0">
                <a:latin typeface="Georgia" panose="02040502050405020303" pitchFamily="18" charset="0"/>
              </a:rPr>
              <a:t>Stýská se mi, a tak jsem se rozhodl ti napsat. Co není škola, skoro s nikým se nepotkávám, jen s rodiči. Moje ségra mě většinou rozčiluje, ale teď jsem rád, že ji mám. Jinak bych se hodně nudil. Hrajeme hry a povídáme si. Děláme spolu domácí úkoly. Nejdřív mě nebavily. Jenže teď jsem rád, že mám co dělat. Venku začíná jaro a já nikam nesmím. Teta je nemocná, takže musíme být doma. Jak to zvládáš ty? A co kluci, máš o nich nějaké zprávy?</a:t>
            </a:r>
          </a:p>
          <a:p>
            <a:pPr marL="114300" indent="0" algn="just">
              <a:buNone/>
            </a:pPr>
            <a:r>
              <a:rPr lang="cs-CZ" sz="2100" i="1" dirty="0">
                <a:latin typeface="Georgia" panose="02040502050405020303" pitchFamily="18" charset="0"/>
              </a:rPr>
              <a:t>Napiš mi brzy. </a:t>
            </a:r>
          </a:p>
          <a:p>
            <a:pPr marL="114300" indent="0" algn="just">
              <a:buNone/>
            </a:pPr>
            <a:r>
              <a:rPr lang="cs-CZ" sz="2100" i="1" dirty="0">
                <a:latin typeface="Georgia" panose="02040502050405020303" pitchFamily="18" charset="0"/>
              </a:rPr>
              <a:t>Zdraví Tě       </a:t>
            </a:r>
          </a:p>
          <a:p>
            <a:pPr marL="114300" indent="0" algn="just">
              <a:buNone/>
            </a:pPr>
            <a:endParaRPr lang="cs-CZ" sz="2100" i="1" dirty="0">
              <a:latin typeface="Georgia" panose="02040502050405020303" pitchFamily="18" charset="0"/>
            </a:endParaRPr>
          </a:p>
          <a:p>
            <a:pPr marL="114300" indent="0" algn="just">
              <a:buNone/>
            </a:pPr>
            <a:r>
              <a:rPr lang="cs-CZ" sz="2100" i="1" dirty="0">
                <a:latin typeface="Georgia" panose="02040502050405020303" pitchFamily="18" charset="0"/>
              </a:rPr>
              <a:t>Lukáš</a:t>
            </a:r>
          </a:p>
          <a:p>
            <a:pPr marL="114300" indent="0">
              <a:buNone/>
            </a:pPr>
            <a:r>
              <a:rPr lang="cs-CZ" sz="2800" i="1" dirty="0"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EE66D-164D-4563-9F51-0D2381E881BA}" type="slidenum">
              <a:rPr lang="cs-CZ" smtClean="0"/>
              <a:t>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0148854"/>
      </p:ext>
    </p:extLst>
  </p:cSld>
  <p:clrMapOvr>
    <a:masterClrMapping/>
  </p:clrMapOvr>
  <p:transition spd="slow">
    <p:cover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308</TotalTime>
  <Words>296</Words>
  <Application>Microsoft Office PowerPoint</Application>
  <PresentationFormat>Předvádění na obrazovce (4:3)</PresentationFormat>
  <Paragraphs>44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Arial</vt:lpstr>
      <vt:lpstr>Book Antiqua</vt:lpstr>
      <vt:lpstr>Calibri</vt:lpstr>
      <vt:lpstr>Century Gothic</vt:lpstr>
      <vt:lpstr>Georgia</vt:lpstr>
      <vt:lpstr>Goudy Stout</vt:lpstr>
      <vt:lpstr>Lékárna</vt:lpstr>
      <vt:lpstr>DOPIS/e-mail</vt:lpstr>
      <vt:lpstr> </vt:lpstr>
      <vt:lpstr>Prezentace aplikace PowerPoint</vt:lpstr>
      <vt:lpstr>Osobní dopis - příklad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Dopis osobní</dc:title>
  <dc:creator>Dolezalova</dc:creator>
  <cp:lastModifiedBy>Lucie Sichingerová</cp:lastModifiedBy>
  <cp:revision>40</cp:revision>
  <dcterms:created xsi:type="dcterms:W3CDTF">2011-12-02T19:10:43Z</dcterms:created>
  <dcterms:modified xsi:type="dcterms:W3CDTF">2020-03-16T09:04:43Z</dcterms:modified>
</cp:coreProperties>
</file>