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9" r:id="rId3"/>
    <p:sldId id="260" r:id="rId4"/>
    <p:sldId id="270" r:id="rId5"/>
    <p:sldId id="271" r:id="rId6"/>
    <p:sldId id="261" r:id="rId7"/>
    <p:sldId id="269" r:id="rId8"/>
    <p:sldId id="266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41974A-520B-46BB-AB53-7275754F61F2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FCF50D-BBA8-44EE-8987-F39E15AB851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15836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3FCF50D-BBA8-44EE-8987-F39E15AB8511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10194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D0D20C-001D-4203-9192-5ADE13B4A958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55291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29477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431046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197536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6436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00939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7912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99620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04777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11862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982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250746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100000">
              <a:schemeClr val="dk1">
                <a:tint val="37000"/>
                <a:satMod val="300000"/>
              </a:schemeClr>
            </a:gs>
            <a:gs pos="100000">
              <a:schemeClr val="dk1">
                <a:tint val="15000"/>
                <a:satMod val="350000"/>
              </a:schemeClr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307EAC-8D55-42D8-AFED-6B094C9C7650}" type="datetimeFigureOut">
              <a:rPr lang="cs-CZ" smtClean="0"/>
              <a:t>18.11.2019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3AA462-0C2D-4E13-99FA-572B329C4D8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90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2130425"/>
            <a:ext cx="7772400" cy="1470025"/>
          </a:xfrm>
        </p:spPr>
        <p:txBody>
          <a:bodyPr/>
          <a:lstStyle/>
          <a:p>
            <a:r>
              <a:rPr lang="cs-CZ" b="1" dirty="0"/>
              <a:t>Kondenzace</a:t>
            </a:r>
            <a:br>
              <a:rPr lang="cs-CZ" b="1" dirty="0"/>
            </a:br>
            <a:r>
              <a:rPr lang="cs-CZ" b="1" dirty="0"/>
              <a:t>(kapalnění)</a:t>
            </a:r>
          </a:p>
        </p:txBody>
      </p:sp>
    </p:spTree>
    <p:extLst>
      <p:ext uri="{BB962C8B-B14F-4D97-AF65-F5344CB8AC3E}">
        <p14:creationId xmlns:p14="http://schemas.microsoft.com/office/powerpoint/2010/main" val="28662460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520" y="180173"/>
            <a:ext cx="8640960" cy="500066"/>
          </a:xfrm>
          <a:solidFill>
            <a:srgbClr val="7030A0"/>
          </a:solidFill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lvl="0" fontAlgn="base">
              <a:spcAft>
                <a:spcPct val="0"/>
              </a:spcAft>
            </a:pPr>
            <a:r>
              <a:rPr lang="cs-CZ" sz="3600" b="1" dirty="0">
                <a:solidFill>
                  <a:schemeClr val="tx1"/>
                </a:solidFill>
                <a:latin typeface="Calibri" pitchFamily="34" charset="0"/>
              </a:rPr>
              <a:t>Kapalnění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246681" y="762000"/>
            <a:ext cx="8650638" cy="1219200"/>
          </a:xfrm>
          <a:prstGeom prst="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r>
              <a:rPr lang="cs-CZ" sz="2400" b="1" dirty="0">
                <a:solidFill>
                  <a:srgbClr val="FF0000"/>
                </a:solidFill>
              </a:rPr>
              <a:t>Kapalnění </a:t>
            </a:r>
            <a:r>
              <a:rPr lang="cs-CZ" sz="2400" dirty="0">
                <a:solidFill>
                  <a:srgbClr val="FF0000"/>
                </a:solidFill>
              </a:rPr>
              <a:t>(kondenzace) </a:t>
            </a:r>
            <a:r>
              <a:rPr lang="cs-CZ" sz="2400" b="1" dirty="0"/>
              <a:t>= přeměna plynu v kapalinu. </a:t>
            </a:r>
          </a:p>
          <a:p>
            <a:r>
              <a:rPr lang="cs-CZ" sz="2400" b="1" dirty="0"/>
              <a:t>                                            - plynné látce musíme odebrat teplo</a:t>
            </a:r>
          </a:p>
          <a:p>
            <a:r>
              <a:rPr lang="cs-CZ" sz="2400" b="1" dirty="0"/>
              <a:t>                                            - využití: destilace vody</a:t>
            </a:r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246681" y="2147282"/>
            <a:ext cx="4379719" cy="2682462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noAutofit/>
          </a:bodyPr>
          <a:lstStyle/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dýchneme-li na studené sklo, orosí se </a:t>
            </a:r>
            <a:r>
              <a:rPr lang="cs-CZ" sz="2400" b="1" dirty="0">
                <a:sym typeface="Wingdings" panose="05000000000000000000" pitchFamily="2" charset="2"/>
              </a:rPr>
              <a:t> v</a:t>
            </a:r>
            <a:r>
              <a:rPr lang="cs-CZ" sz="2400" b="1" dirty="0"/>
              <a:t>odní pára vlivem ochlazení zkapalněla</a:t>
            </a:r>
          </a:p>
          <a:p>
            <a:endParaRPr lang="cs-CZ" sz="2400" b="1" dirty="0"/>
          </a:p>
          <a:p>
            <a:pPr marL="457200" indent="-457200">
              <a:buFont typeface="Wingdings" pitchFamily="2" charset="2"/>
              <a:buChar char="q"/>
            </a:pPr>
            <a:r>
              <a:rPr lang="cs-CZ" sz="2400" b="1" dirty="0"/>
              <a:t>ranní rosa je také důsledkem zkapalnění vodní páry na chladných částech rostlin</a:t>
            </a:r>
          </a:p>
          <a:p>
            <a:endParaRPr lang="cs-CZ" sz="2400" b="1" dirty="0"/>
          </a:p>
          <a:p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  <a:p>
            <a:endParaRPr lang="cs-CZ" sz="2400" b="1" dirty="0"/>
          </a:p>
          <a:p>
            <a:r>
              <a:rPr lang="cs-CZ" sz="2400" b="1" dirty="0"/>
              <a:t> </a:t>
            </a:r>
          </a:p>
        </p:txBody>
      </p:sp>
      <p:pic>
        <p:nvPicPr>
          <p:cNvPr id="1026" name="Picture 2" descr="C:\Users\Tom\AppData\Local\Microsoft\Windows\Temporary Internet Files\Content.IE5\RWHRAINQ\MP900423058[1]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66306" y="2183236"/>
            <a:ext cx="4078479" cy="4078479"/>
          </a:xfrm>
          <a:prstGeom prst="rect">
            <a:avLst/>
          </a:prstGeom>
          <a:noFill/>
        </p:spPr>
      </p:pic>
      <p:pic>
        <p:nvPicPr>
          <p:cNvPr id="6" name="Obrázek 5" descr="DSCN0445.JPG"/>
          <p:cNvPicPr>
            <a:picLocks noChangeAspect="1"/>
          </p:cNvPicPr>
          <p:nvPr/>
        </p:nvPicPr>
        <p:blipFill>
          <a:blip r:embed="rId3" cstate="print"/>
          <a:srcRect b="30201"/>
          <a:stretch>
            <a:fillRect/>
          </a:stretch>
        </p:blipFill>
        <p:spPr>
          <a:xfrm>
            <a:off x="2195736" y="4855173"/>
            <a:ext cx="3513667" cy="1839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44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Zaoblený obdélník 7"/>
          <p:cNvSpPr/>
          <p:nvPr/>
        </p:nvSpPr>
        <p:spPr>
          <a:xfrm>
            <a:off x="106135" y="1765715"/>
            <a:ext cx="4653643" cy="653143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5" name="Zaoblený obdélník 4"/>
          <p:cNvSpPr/>
          <p:nvPr/>
        </p:nvSpPr>
        <p:spPr>
          <a:xfrm>
            <a:off x="114299" y="240845"/>
            <a:ext cx="7805057" cy="888147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" name="TextovéPole 3"/>
          <p:cNvSpPr txBox="1"/>
          <p:nvPr/>
        </p:nvSpPr>
        <p:spPr>
          <a:xfrm>
            <a:off x="310243" y="269421"/>
            <a:ext cx="77152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Naplníme plastovou lahev asi do ¾ vodou a uzavřeme.</a:t>
            </a:r>
          </a:p>
          <a:p>
            <a:r>
              <a:rPr lang="cs-CZ" sz="2400" b="1" dirty="0"/>
              <a:t>Necháme v klidu do druhého dne.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75532" y="1295889"/>
            <a:ext cx="36739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Stěny lahve se orosily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175532" y="1861455"/>
            <a:ext cx="46250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Co proběhlo za fyzikální děje?</a:t>
            </a:r>
          </a:p>
        </p:txBody>
      </p:sp>
      <p:pic>
        <p:nvPicPr>
          <p:cNvPr id="10" name="Picture 3">
            <a:extLst>
              <a:ext uri="{FF2B5EF4-FFF2-40B4-BE49-F238E27FC236}">
                <a16:creationId xmlns:a16="http://schemas.microsoft.com/office/drawing/2014/main" xmlns="" id="{905AF7E7-C7A6-407F-933A-4C4FAC06CEC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27404" y="2844163"/>
            <a:ext cx="5616624" cy="37444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286341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A62FBA30-C6D6-47C5-B17D-3DA78A8C00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81677" y="188640"/>
            <a:ext cx="5544616" cy="707886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V otevřené nádobě se voda neustále vypařuje, její objem se zmenšuje.</a:t>
            </a:r>
          </a:p>
        </p:txBody>
      </p:sp>
      <p:pic>
        <p:nvPicPr>
          <p:cNvPr id="3" name="Picture 12">
            <a:extLst>
              <a:ext uri="{FF2B5EF4-FFF2-40B4-BE49-F238E27FC236}">
                <a16:creationId xmlns:a16="http://schemas.microsoft.com/office/drawing/2014/main" xmlns="" id="{A2B067FC-7687-4B80-8403-4FC95CE5DB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8492"/>
            <a:ext cx="2355022" cy="22322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>
            <a:extLst>
              <a:ext uri="{FF2B5EF4-FFF2-40B4-BE49-F238E27FC236}">
                <a16:creationId xmlns:a16="http://schemas.microsoft.com/office/drawing/2014/main" xmlns="" id="{1116F2DE-0466-43A1-B877-31E5538E232C}"/>
              </a:ext>
            </a:extLst>
          </p:cNvPr>
          <p:cNvSpPr txBox="1"/>
          <p:nvPr/>
        </p:nvSpPr>
        <p:spPr>
          <a:xfrm>
            <a:off x="408214" y="2708920"/>
            <a:ext cx="8327572" cy="341632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/>
              <a:t>necháme-li láhev otevřenou </a:t>
            </a:r>
            <a:r>
              <a:rPr lang="cs-CZ" sz="2400" b="1" dirty="0">
                <a:sym typeface="Wingdings" panose="05000000000000000000" pitchFamily="2" charset="2"/>
              </a:rPr>
              <a:t> stěny se neorosí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nevznikne zde sytá pára  částice se dostávají ven 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 nemůže nastat dynamická rovnováha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z volného povrchu vyletují částice (vypařují se) a téměř žádné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se nevracejí zpět do kapaliny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pára, která není nasycená = </a:t>
            </a: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pára přehřátá</a:t>
            </a:r>
          </a:p>
        </p:txBody>
      </p:sp>
    </p:spTree>
    <p:extLst>
      <p:ext uri="{BB962C8B-B14F-4D97-AF65-F5344CB8AC3E}">
        <p14:creationId xmlns:p14="http://schemas.microsoft.com/office/powerpoint/2010/main" val="783622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>
            <a:extLst>
              <a:ext uri="{FF2B5EF4-FFF2-40B4-BE49-F238E27FC236}">
                <a16:creationId xmlns:a16="http://schemas.microsoft.com/office/drawing/2014/main" xmlns="" id="{F80D0B14-87ED-4756-ABB7-C692BC7EEBA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404664"/>
            <a:ext cx="2355022" cy="234347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Obdélník 2">
            <a:extLst>
              <a:ext uri="{FF2B5EF4-FFF2-40B4-BE49-F238E27FC236}">
                <a16:creationId xmlns:a16="http://schemas.microsoft.com/office/drawing/2014/main" xmlns="" id="{2CC48369-E817-43E6-957F-041ADAB5FD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50558" y="548680"/>
            <a:ext cx="6285938" cy="5016758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cs-CZ" altLang="cs-CZ" sz="2000" dirty="0"/>
              <a:t>V uzavřené nádobě se nachází </a:t>
            </a:r>
            <a:r>
              <a:rPr lang="cs-CZ" altLang="cs-CZ" sz="2000" b="1" dirty="0">
                <a:solidFill>
                  <a:srgbClr val="FF0000"/>
                </a:solidFill>
              </a:rPr>
              <a:t>soustava voda, vodní pára, vzduch</a:t>
            </a:r>
            <a:r>
              <a:rPr lang="cs-CZ" altLang="cs-CZ" sz="2000" dirty="0"/>
              <a:t>. 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sz="2000" dirty="0"/>
              <a:t>Po nějaké době bude </a:t>
            </a:r>
            <a:r>
              <a:rPr lang="cs-CZ" sz="2000" b="1" dirty="0">
                <a:solidFill>
                  <a:srgbClr val="FF0000"/>
                </a:solidFill>
              </a:rPr>
              <a:t>rychlost kondenzace stejně velká </a:t>
            </a:r>
            <a:r>
              <a:rPr lang="cs-CZ" sz="2000" dirty="0"/>
              <a:t>jako </a:t>
            </a:r>
            <a:r>
              <a:rPr lang="cs-CZ" sz="2000" b="1" dirty="0">
                <a:solidFill>
                  <a:srgbClr val="FF0000"/>
                </a:solidFill>
              </a:rPr>
              <a:t>rychlost vypařování.</a:t>
            </a:r>
          </a:p>
          <a:p>
            <a:pPr eaLnBrk="1" hangingPunct="1"/>
            <a:endParaRPr lang="cs-CZ" sz="2000" b="1" dirty="0">
              <a:solidFill>
                <a:srgbClr val="FF0000"/>
              </a:solidFill>
            </a:endParaRPr>
          </a:p>
          <a:p>
            <a:pPr eaLnBrk="1" hangingPunct="1"/>
            <a:r>
              <a:rPr lang="cs-CZ" sz="2000" dirty="0"/>
              <a:t>→ množství páry se nezvýší a kapaliny neubývá 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altLang="cs-CZ" sz="2000" dirty="0"/>
              <a:t>Při stálé teplotě nastává </a:t>
            </a:r>
            <a:r>
              <a:rPr lang="cs-CZ" altLang="cs-CZ" sz="2000" dirty="0">
                <a:solidFill>
                  <a:srgbClr val="FF0000"/>
                </a:solidFill>
              </a:rPr>
              <a:t>rovnovážný stav. </a:t>
            </a:r>
          </a:p>
          <a:p>
            <a:pPr eaLnBrk="1" hangingPunct="1"/>
            <a:endParaRPr lang="cs-CZ" altLang="cs-CZ" sz="2000" dirty="0">
              <a:solidFill>
                <a:srgbClr val="FF0000"/>
              </a:solidFill>
            </a:endParaRPr>
          </a:p>
          <a:p>
            <a:pPr eaLnBrk="1" hangingPunct="1"/>
            <a:r>
              <a:rPr lang="cs-CZ" altLang="cs-CZ" sz="2000" dirty="0"/>
              <a:t>Za určitou dobu přejde právě tolik molekul </a:t>
            </a:r>
          </a:p>
          <a:p>
            <a:pPr eaLnBrk="1" hangingPunct="1"/>
            <a:r>
              <a:rPr lang="cs-CZ" altLang="cs-CZ" sz="2000" dirty="0"/>
              <a:t>z povrchu vody do vzduchu jako se jich vrátí ze vzduchu do vody.  </a:t>
            </a:r>
          </a:p>
          <a:p>
            <a:pPr eaLnBrk="1" hangingPunct="1"/>
            <a:endParaRPr lang="cs-CZ" altLang="cs-CZ" sz="2000" dirty="0"/>
          </a:p>
          <a:p>
            <a:pPr eaLnBrk="1" hangingPunct="1"/>
            <a:r>
              <a:rPr lang="cs-CZ" sz="2000" dirty="0"/>
              <a:t>→ vytvořila se </a:t>
            </a:r>
            <a:r>
              <a:rPr lang="cs-CZ" sz="2000" b="1" dirty="0">
                <a:solidFill>
                  <a:srgbClr val="FF0000"/>
                </a:solidFill>
              </a:rPr>
              <a:t>sytá pára </a:t>
            </a:r>
            <a:r>
              <a:rPr lang="cs-CZ" sz="2000" dirty="0"/>
              <a:t>= vzduch nad povrchem vody je párou nasycen</a:t>
            </a:r>
          </a:p>
        </p:txBody>
      </p:sp>
    </p:spTree>
    <p:extLst>
      <p:ext uri="{BB962C8B-B14F-4D97-AF65-F5344CB8AC3E}">
        <p14:creationId xmlns:p14="http://schemas.microsoft.com/office/powerpoint/2010/main" val="1320391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06136" y="244926"/>
            <a:ext cx="5943600" cy="547007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06136" y="287598"/>
            <a:ext cx="84173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Jakmile nastane dynamická rovnováha, platí: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106136" y="930729"/>
            <a:ext cx="8727621" cy="267765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endParaRPr lang="cs-CZ" sz="2400" b="1" dirty="0">
              <a:solidFill>
                <a:srgbClr val="FF0000"/>
              </a:solidFill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Sytá pára, která vzniká nad kapalinou, vyplní celý volný prostor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v láhvi, tedy i v okolí stěn</a:t>
            </a:r>
          </a:p>
          <a:p>
            <a:endParaRPr lang="cs-CZ" sz="2400" b="1" dirty="0">
              <a:sym typeface="Wingdings" panose="05000000000000000000" pitchFamily="2" charset="2"/>
            </a:endParaRP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2400" b="1" dirty="0">
                <a:sym typeface="Wingdings" panose="05000000000000000000" pitchFamily="2" charset="2"/>
              </a:rPr>
              <a:t>Protože částice syté páry při svém neuspořádaném pohybu 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narážejí do stěn láhve, která má nižší teplotu  ochladí se </a:t>
            </a:r>
          </a:p>
          <a:p>
            <a:r>
              <a:rPr lang="cs-CZ" sz="2400" b="1" dirty="0">
                <a:sym typeface="Wingdings" panose="05000000000000000000" pitchFamily="2" charset="2"/>
              </a:rPr>
              <a:t>     a přemění na kapičky vody = </a:t>
            </a:r>
            <a:r>
              <a:rPr lang="cs-CZ" sz="2400" b="1" dirty="0">
                <a:solidFill>
                  <a:srgbClr val="FF0000"/>
                </a:solidFill>
                <a:sym typeface="Wingdings" panose="05000000000000000000" pitchFamily="2" charset="2"/>
              </a:rPr>
              <a:t>zkapalní</a:t>
            </a:r>
          </a:p>
        </p:txBody>
      </p:sp>
      <p:pic>
        <p:nvPicPr>
          <p:cNvPr id="5" name="Picture 2" descr="Výsledek obrázku pro sytá pára">
            <a:extLst>
              <a:ext uri="{FF2B5EF4-FFF2-40B4-BE49-F238E27FC236}">
                <a16:creationId xmlns:a16="http://schemas.microsoft.com/office/drawing/2014/main" xmlns="" id="{B9F224A2-DF2B-457E-A720-BCD222E159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57293" y="3724834"/>
            <a:ext cx="4176464" cy="31323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3894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57200" y="122250"/>
            <a:ext cx="8229600" cy="72008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cs-CZ" sz="3200" dirty="0"/>
              <a:t/>
            </a:r>
            <a:br>
              <a:rPr lang="cs-CZ" sz="3200" dirty="0"/>
            </a:br>
            <a:r>
              <a:rPr lang="cs-CZ" dirty="0">
                <a:solidFill>
                  <a:srgbClr val="FF0000"/>
                </a:solidFill>
              </a:rPr>
              <a:t>VLHKOST VZDUCHU </a:t>
            </a:r>
            <a:r>
              <a:rPr lang="cs-CZ" sz="3200" dirty="0"/>
              <a:t/>
            </a:r>
            <a:br>
              <a:rPr lang="cs-CZ" sz="3200" dirty="0"/>
            </a:br>
            <a:endParaRPr lang="cs-CZ" sz="3200" dirty="0"/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647564" y="1268760"/>
            <a:ext cx="7848872" cy="4608512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r>
              <a:rPr lang="cs-CZ" dirty="0"/>
              <a:t>vzduch může při určité teplotě obsahovat jen omezené množství vodní páry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b="1" dirty="0"/>
              <a:t>Čím je vzduch teplejší, tím více vodní páry může obsahovat, aniž začne kapalnět.</a:t>
            </a:r>
          </a:p>
          <a:p>
            <a:pPr marL="0" indent="0">
              <a:buNone/>
            </a:pPr>
            <a:endParaRPr lang="cs-CZ" b="1" dirty="0"/>
          </a:p>
          <a:p>
            <a:pPr marL="0" indent="0">
              <a:buNone/>
            </a:pPr>
            <a:endParaRPr lang="cs-CZ" sz="800" b="1" dirty="0"/>
          </a:p>
          <a:p>
            <a:pPr marL="0" indent="0">
              <a:buNone/>
              <a:tabLst>
                <a:tab pos="273050" algn="l"/>
              </a:tabLst>
            </a:pPr>
            <a:r>
              <a:rPr lang="cs-CZ" dirty="0">
                <a:solidFill>
                  <a:srgbClr val="FF0000"/>
                </a:solidFill>
              </a:rPr>
              <a:t>ROSNÝ BOD </a:t>
            </a:r>
            <a:r>
              <a:rPr lang="cs-CZ" dirty="0"/>
              <a:t>= teplota, při které je vzduch maximálně nasycen vodními parami.</a:t>
            </a:r>
          </a:p>
          <a:p>
            <a:pPr marL="0" indent="0">
              <a:buNone/>
              <a:tabLst>
                <a:tab pos="273050" algn="l"/>
              </a:tabLst>
            </a:pPr>
            <a:endParaRPr lang="cs-CZ" dirty="0"/>
          </a:p>
          <a:p>
            <a:pPr marL="0" indent="0">
              <a:buNone/>
            </a:pPr>
            <a:r>
              <a:rPr lang="cs-CZ" dirty="0"/>
              <a:t>Pokud teplota vzduchu klesne pod tento bod, nastává kondenzace.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049721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4">
            <a:extLst>
              <a:ext uri="{FF2B5EF4-FFF2-40B4-BE49-F238E27FC236}">
                <a16:creationId xmlns:a16="http://schemas.microsoft.com/office/drawing/2014/main" xmlns="" id="{E07D8631-25FB-4E55-B8E1-8F5EFEDE10B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68426"/>
            <a:ext cx="2493194" cy="22039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Obdélník 1">
            <a:extLst>
              <a:ext uri="{FF2B5EF4-FFF2-40B4-BE49-F238E27FC236}">
                <a16:creationId xmlns:a16="http://schemas.microsoft.com/office/drawing/2014/main" xmlns="" id="{DC8F10E6-28B1-4FE2-BBA1-A3C783362BBE}"/>
              </a:ext>
            </a:extLst>
          </p:cNvPr>
          <p:cNvSpPr/>
          <p:nvPr/>
        </p:nvSpPr>
        <p:spPr>
          <a:xfrm>
            <a:off x="29948" y="1868385"/>
            <a:ext cx="7920880" cy="501675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v přírodě je ve vzduchu vždy obsažena vodní pára</a:t>
            </a:r>
          </a:p>
          <a:p>
            <a:endParaRPr lang="cs-CZ" sz="2000" b="1" dirty="0">
              <a:solidFill>
                <a:srgbClr val="444444"/>
              </a:solidFill>
              <a:latin typeface="Open Sans" panose="020B0606030504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za slunečného dne se odpaří do vzduchu větší množství vodní páry</a:t>
            </a:r>
          </a:p>
          <a:p>
            <a:r>
              <a:rPr lang="cs-CZ" sz="2000" b="1" dirty="0">
                <a:solidFill>
                  <a:srgbClr val="444444"/>
                </a:solidFill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když se večer ochladí, při určité teplotě je vzduch nasycen vodní párou a část vodní páry zkapalní</a:t>
            </a:r>
          </a:p>
          <a:p>
            <a:endParaRPr lang="cs-CZ" sz="2000" b="1" dirty="0">
              <a:solidFill>
                <a:srgbClr val="44444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na ochlazených částech rostlin a předmětech vznikne rosa, v přízemních vrstvách vzduchu může vzniknout mlha</a:t>
            </a:r>
          </a:p>
          <a:p>
            <a:endParaRPr lang="cs-CZ" sz="2000" b="1" dirty="0">
              <a:solidFill>
                <a:srgbClr val="44444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vodní pára se dostává vzduchovými proudy do vyšších chladnějších vrstev atmosféry, ochladí se a zkapalní</a:t>
            </a:r>
          </a:p>
          <a:p>
            <a:endParaRPr lang="cs-CZ" sz="2000" b="1" dirty="0">
              <a:solidFill>
                <a:srgbClr val="44444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z nepatrných kapek vody se tvoří oblaka </a:t>
            </a:r>
          </a:p>
          <a:p>
            <a:endParaRPr lang="cs-CZ" sz="2000" b="1" dirty="0">
              <a:solidFill>
                <a:srgbClr val="444444"/>
              </a:solidFill>
              <a:latin typeface="+mj-lt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cs-CZ" sz="2000" b="1" dirty="0">
                <a:solidFill>
                  <a:srgbClr val="444444"/>
                </a:solidFill>
                <a:latin typeface="+mj-lt"/>
              </a:rPr>
              <a:t>v oblacích se spojují malé kapky ve větší, které padají k zemi jako déšť</a:t>
            </a:r>
            <a:endParaRPr lang="cs-CZ" sz="2000" b="1" dirty="0">
              <a:latin typeface="+mj-lt"/>
            </a:endParaRPr>
          </a:p>
        </p:txBody>
      </p:sp>
      <p:pic>
        <p:nvPicPr>
          <p:cNvPr id="4" name="Obrázek 6" descr="kolobeh_vody.jpg">
            <a:extLst>
              <a:ext uri="{FF2B5EF4-FFF2-40B4-BE49-F238E27FC236}">
                <a16:creationId xmlns:a16="http://schemas.microsoft.com/office/drawing/2014/main" xmlns="" id="{993AF0D7-CDFD-4DF9-BAB8-5421102D651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08521" y="68426"/>
            <a:ext cx="2234889" cy="2352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88077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aoblený obdélník 2"/>
          <p:cNvSpPr/>
          <p:nvPr/>
        </p:nvSpPr>
        <p:spPr>
          <a:xfrm>
            <a:off x="130629" y="1159329"/>
            <a:ext cx="8727621" cy="3469821"/>
          </a:xfrm>
          <a:prstGeom prst="roundRect">
            <a:avLst/>
          </a:prstGeom>
          <a:gradFill>
            <a:gsLst>
              <a:gs pos="0">
                <a:schemeClr val="accent5">
                  <a:lumMod val="60000"/>
                  <a:lumOff val="40000"/>
                </a:schemeClr>
              </a:gs>
              <a:gs pos="100000">
                <a:schemeClr val="accent4">
                  <a:tint val="37000"/>
                  <a:satMod val="300000"/>
                </a:schemeClr>
              </a:gs>
              <a:gs pos="100000">
                <a:schemeClr val="accent4">
                  <a:tint val="15000"/>
                  <a:satMod val="350000"/>
                </a:schemeClr>
              </a:gs>
            </a:gsLst>
            <a:lin ang="16200000" scaled="1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2" name="TextovéPole 1"/>
          <p:cNvSpPr txBox="1"/>
          <p:nvPr/>
        </p:nvSpPr>
        <p:spPr>
          <a:xfrm>
            <a:off x="130629" y="547007"/>
            <a:ext cx="840105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/>
              <a:t>Shrnutí:</a:t>
            </a:r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Kapalnění (kondenzace) = přeměna plynu na kapalinu</a:t>
            </a:r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Páru můžeme zkapalnit jejím stlačením nebo snížením teploty</a:t>
            </a:r>
          </a:p>
          <a:p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Při kapalnění musí nejprve vzniknout z přehřáté páry sytá pára a až potom vznikne kapalina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cs-CZ" sz="2400" b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b="1" dirty="0"/>
              <a:t>Při kapalnění se teplo uvolňuje do okolí</a:t>
            </a:r>
          </a:p>
        </p:txBody>
      </p:sp>
    </p:spTree>
    <p:extLst>
      <p:ext uri="{BB962C8B-B14F-4D97-AF65-F5344CB8AC3E}">
        <p14:creationId xmlns:p14="http://schemas.microsoft.com/office/powerpoint/2010/main" val="3120068699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458</Words>
  <Application>Microsoft Office PowerPoint</Application>
  <PresentationFormat>Předvádění na obrazovce (4:3)</PresentationFormat>
  <Paragraphs>82</Paragraphs>
  <Slides>9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systému Office</vt:lpstr>
      <vt:lpstr>Kondenzace (kapalnění)</vt:lpstr>
      <vt:lpstr>Kapalnění</vt:lpstr>
      <vt:lpstr>Prezentace aplikace PowerPoint</vt:lpstr>
      <vt:lpstr>Prezentace aplikace PowerPoint</vt:lpstr>
      <vt:lpstr>Prezentace aplikace PowerPoint</vt:lpstr>
      <vt:lpstr>Prezentace aplikace PowerPoint</vt:lpstr>
      <vt:lpstr> VLHKOST VZDUCHU  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Kondenzace (kapalnění)</dc:title>
  <dc:creator>Ladislav Zavadil</dc:creator>
  <cp:lastModifiedBy>Zavadilová Martina</cp:lastModifiedBy>
  <cp:revision>10</cp:revision>
  <dcterms:created xsi:type="dcterms:W3CDTF">2017-10-29T09:56:41Z</dcterms:created>
  <dcterms:modified xsi:type="dcterms:W3CDTF">2019-11-18T08:36:34Z</dcterms:modified>
</cp:coreProperties>
</file>