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82" r:id="rId3"/>
    <p:sldId id="283" r:id="rId4"/>
    <p:sldId id="289" r:id="rId5"/>
    <p:sldId id="285" r:id="rId6"/>
    <p:sldId id="286" r:id="rId7"/>
    <p:sldId id="284" r:id="rId8"/>
    <p:sldId id="290" r:id="rId9"/>
    <p:sldId id="28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7" autoAdjust="0"/>
  </p:normalViewPr>
  <p:slideViewPr>
    <p:cSldViewPr>
      <p:cViewPr varScale="1">
        <p:scale>
          <a:sx n="80" d="100"/>
          <a:sy n="80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fdfdfdf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E8AC3-3C84-48C1-8BC5-B1509F87BA4A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20078-7B68-470B-8DEB-867212C4CD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180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fdfdfdf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2BA5-13F9-4ADA-AB32-0B0AD828D9D7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A3D6-7526-43C0-BDEB-26D09E6A90D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475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fdfdfdf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fdfdfdf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fdfdfdf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fdfdfdf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fdfdfdf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fdfdfdf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a/Spiegelkoche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1/Dentalmirro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Golczewo_DW106_kier._Kamie%C5%8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Kulová zrcadla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040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cs-CZ" sz="3600" b="1" dirty="0">
                <a:solidFill>
                  <a:schemeClr val="tx1"/>
                </a:solidFill>
                <a:latin typeface="Calibri" pitchFamily="34" charset="0"/>
              </a:rPr>
              <a:t>Kulová zrcadla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= zrcadla, která mají tvar části kulové plochy.</a:t>
            </a:r>
          </a:p>
        </p:txBody>
      </p:sp>
      <p:pic>
        <p:nvPicPr>
          <p:cNvPr id="99" name="Obrázek 98" descr="D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556" y="2672916"/>
            <a:ext cx="1131797" cy="3869668"/>
          </a:xfrm>
          <a:prstGeom prst="rect">
            <a:avLst/>
          </a:prstGeom>
        </p:spPr>
      </p:pic>
      <p:pic>
        <p:nvPicPr>
          <p:cNvPr id="100" name="Obrázek 99" descr="VY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6076" y="2672916"/>
            <a:ext cx="1110736" cy="37976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628800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Podle toho, která strana kulové plochy odráží světlo, je dělíme na dutá a vypuklá.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718293" y="3624637"/>
            <a:ext cx="2124236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Duté kulové zrcadlo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80212" y="4005064"/>
            <a:ext cx="2124236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Vypuklé kulové zrcadlo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01811" y="5045317"/>
            <a:ext cx="28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„naběračka zevnitř“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30952" y="5517232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„naběračka zvenku“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véPole 55"/>
          <p:cNvSpPr txBox="1"/>
          <p:nvPr/>
        </p:nvSpPr>
        <p:spPr>
          <a:xfrm>
            <a:off x="1835696" y="6165304"/>
            <a:ext cx="46805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1540" y="306219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Duté kulové zrcadlo </a:t>
            </a:r>
            <a:r>
              <a:rPr lang="cs-CZ" sz="2400" b="1" dirty="0"/>
              <a:t>odráží rovnoběžné paprsky do jednoho bodu, který nazýváme ohnisko F.</a:t>
            </a:r>
          </a:p>
        </p:txBody>
      </p:sp>
      <p:pic>
        <p:nvPicPr>
          <p:cNvPr id="99" name="Obrázek 98" descr="D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1260140" cy="4308479"/>
          </a:xfrm>
          <a:prstGeom prst="rect">
            <a:avLst/>
          </a:prstGeom>
        </p:spPr>
      </p:pic>
      <p:cxnSp>
        <p:nvCxnSpPr>
          <p:cNvPr id="11" name="Přímá spojovací čára 10"/>
          <p:cNvCxnSpPr/>
          <p:nvPr/>
        </p:nvCxnSpPr>
        <p:spPr>
          <a:xfrm>
            <a:off x="143508" y="4149080"/>
            <a:ext cx="5112568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851920" y="4005064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2411760" y="4005064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231740" y="4257092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671900" y="4257092"/>
            <a:ext cx="46805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935596" y="4185084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26" name="Přímá spojovací čára 25"/>
          <p:cNvCxnSpPr/>
          <p:nvPr/>
        </p:nvCxnSpPr>
        <p:spPr>
          <a:xfrm flipV="1">
            <a:off x="971600" y="4185084"/>
            <a:ext cx="0" cy="2484276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1043608" y="3429000"/>
            <a:ext cx="42484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1043608" y="3429000"/>
            <a:ext cx="2196244" cy="11881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1079612" y="5085184"/>
            <a:ext cx="42124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flipV="1">
            <a:off x="1115616" y="3717032"/>
            <a:ext cx="1980220" cy="13681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752020" y="4077072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508104" y="2852936"/>
            <a:ext cx="3384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S – střed křivosti zrcadla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508104" y="3465004"/>
            <a:ext cx="33843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V – průsečík optické osy a zrcadla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508104" y="4473116"/>
            <a:ext cx="33843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F – ohnisko zrcadla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508104" y="2204864"/>
            <a:ext cx="338437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o – optická osa zrcadla</a:t>
            </a:r>
          </a:p>
        </p:txBody>
      </p:sp>
      <p:cxnSp>
        <p:nvCxnSpPr>
          <p:cNvPr id="50" name="Přímá spojovací čára 49"/>
          <p:cNvCxnSpPr/>
          <p:nvPr/>
        </p:nvCxnSpPr>
        <p:spPr>
          <a:xfrm flipV="1">
            <a:off x="2411760" y="4725144"/>
            <a:ext cx="0" cy="1908212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>
            <a:off x="971600" y="6561348"/>
            <a:ext cx="144016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508104" y="5157192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f – ohnisková vzdálenost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Zobrazuje se dute_zrcadl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Zobrazuje se dute_zrcadl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-872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2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46010" y="253535"/>
            <a:ext cx="43259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Využití </a:t>
            </a:r>
            <a:r>
              <a:rPr lang="cs-CZ" sz="2400" b="1" dirty="0">
                <a:solidFill>
                  <a:srgbClr val="C00000"/>
                </a:solidFill>
              </a:rPr>
              <a:t>dutého</a:t>
            </a:r>
            <a:r>
              <a:rPr lang="cs-CZ" sz="2400" b="1" dirty="0"/>
              <a:t> kulového zrcadla</a:t>
            </a:r>
          </a:p>
        </p:txBody>
      </p:sp>
      <p:pic>
        <p:nvPicPr>
          <p:cNvPr id="1026" name="Picture 2" descr="File:Spiegelkoch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124744"/>
            <a:ext cx="5391175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5760132" y="1480156"/>
            <a:ext cx="3132348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Ohřívač: </a:t>
            </a:r>
            <a:r>
              <a:rPr lang="cs-CZ" sz="2400" b="1" dirty="0"/>
              <a:t>rovnoběžné paprsky ze slunce jsou odraženy do ohniska, ve kterém je umístěný hrnec.</a:t>
            </a:r>
          </a:p>
        </p:txBody>
      </p:sp>
    </p:spTree>
    <p:extLst>
      <p:ext uri="{BB962C8B-B14F-4D97-AF65-F5344CB8AC3E}">
        <p14:creationId xmlns:p14="http://schemas.microsoft.com/office/powerpoint/2010/main" val="143032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Dentalmirro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12157"/>
          <a:stretch/>
        </p:blipFill>
        <p:spPr bwMode="auto">
          <a:xfrm>
            <a:off x="251520" y="2528900"/>
            <a:ext cx="8640961" cy="30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2309" y="396108"/>
            <a:ext cx="43496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Využití </a:t>
            </a:r>
            <a:r>
              <a:rPr lang="cs-CZ" sz="2400" b="1" dirty="0">
                <a:solidFill>
                  <a:srgbClr val="C00000"/>
                </a:solidFill>
              </a:rPr>
              <a:t>dutého</a:t>
            </a:r>
            <a:r>
              <a:rPr lang="cs-CZ" sz="2400" b="1" dirty="0"/>
              <a:t> kulového zrcadla.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44586" y="5985284"/>
            <a:ext cx="861868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Zubařské zrcátko: </a:t>
            </a:r>
            <a:r>
              <a:rPr lang="cs-CZ" sz="2400" b="1" dirty="0"/>
              <a:t>Předmět, který je blízko (zub) je vidět zvětšený.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4587" y="1484784"/>
            <a:ext cx="861868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Závisí na vzdálenosti předmětu od zrcadla?</a:t>
            </a:r>
          </a:p>
        </p:txBody>
      </p:sp>
    </p:spTree>
    <p:extLst>
      <p:ext uri="{BB962C8B-B14F-4D97-AF65-F5344CB8AC3E}">
        <p14:creationId xmlns:p14="http://schemas.microsoft.com/office/powerpoint/2010/main" val="304815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 descr="VY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16" y="1988840"/>
            <a:ext cx="1254752" cy="4290057"/>
          </a:xfrm>
          <a:prstGeom prst="rect">
            <a:avLst/>
          </a:prstGeom>
        </p:spPr>
      </p:pic>
      <p:sp>
        <p:nvSpPr>
          <p:cNvPr id="56" name="TextovéPole 55"/>
          <p:cNvSpPr txBox="1"/>
          <p:nvPr/>
        </p:nvSpPr>
        <p:spPr>
          <a:xfrm>
            <a:off x="2591780" y="6093296"/>
            <a:ext cx="46805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f´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361109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Vypuklé kulové zrcadlo </a:t>
            </a:r>
            <a:r>
              <a:rPr lang="cs-CZ" sz="2400" b="1" dirty="0"/>
              <a:t>odražené paprsky rozptyluje. </a:t>
            </a:r>
          </a:p>
          <a:p>
            <a:r>
              <a:rPr lang="cs-CZ" sz="2400" b="1" dirty="0"/>
              <a:t>Prodloužíme-li odražené paprsky, protnou se v ohnisku. </a:t>
            </a: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143508" y="4149080"/>
            <a:ext cx="5112568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51520" y="4005064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691680" y="4041068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331640" y="4257092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F´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4221088"/>
            <a:ext cx="46805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095836" y="4149080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26" name="Přímá spojovací čára 25"/>
          <p:cNvCxnSpPr/>
          <p:nvPr/>
        </p:nvCxnSpPr>
        <p:spPr>
          <a:xfrm flipV="1">
            <a:off x="1691680" y="4221088"/>
            <a:ext cx="0" cy="2484276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3059832" y="3429000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2987824" y="5085184"/>
            <a:ext cx="1116124" cy="7920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059832" y="2852936"/>
            <a:ext cx="1044116" cy="57606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3023828" y="5085184"/>
            <a:ext cx="22682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752020" y="4077072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508104" y="2852936"/>
            <a:ext cx="3384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S – střed křivosti zrcadla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508104" y="3465004"/>
            <a:ext cx="33843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V – průsečík optické osy a zrcadla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508104" y="4473116"/>
            <a:ext cx="33843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F´ – ohnisko zrcadla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508104" y="2204864"/>
            <a:ext cx="338437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o – optická osa zrcadla</a:t>
            </a:r>
          </a:p>
        </p:txBody>
      </p:sp>
      <p:cxnSp>
        <p:nvCxnSpPr>
          <p:cNvPr id="50" name="Přímá spojovací čára 49"/>
          <p:cNvCxnSpPr/>
          <p:nvPr/>
        </p:nvCxnSpPr>
        <p:spPr>
          <a:xfrm flipV="1">
            <a:off x="3131840" y="4725144"/>
            <a:ext cx="0" cy="1908212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>
            <a:off x="1691680" y="6525344"/>
            <a:ext cx="144016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508104" y="5157192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f´ – ohnisková vzdálenost </a:t>
            </a:r>
          </a:p>
        </p:txBody>
      </p:sp>
      <p:cxnSp>
        <p:nvCxnSpPr>
          <p:cNvPr id="52" name="Přímá spojovací čára 51"/>
          <p:cNvCxnSpPr/>
          <p:nvPr/>
        </p:nvCxnSpPr>
        <p:spPr>
          <a:xfrm flipV="1">
            <a:off x="1691680" y="3429000"/>
            <a:ext cx="1368152" cy="72008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1691680" y="4149080"/>
            <a:ext cx="1296144" cy="93610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96920" y="458535"/>
            <a:ext cx="48431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Využití </a:t>
            </a:r>
            <a:r>
              <a:rPr lang="cs-CZ" sz="2400" b="1" dirty="0">
                <a:solidFill>
                  <a:srgbClr val="C00000"/>
                </a:solidFill>
              </a:rPr>
              <a:t>vypuklého</a:t>
            </a:r>
            <a:r>
              <a:rPr lang="cs-CZ" sz="2400" b="1" dirty="0"/>
              <a:t> kulového zrcadla.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33734" y="5778822"/>
            <a:ext cx="8618683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Zrcadlo u nepřehledných míst: </a:t>
            </a:r>
          </a:p>
          <a:p>
            <a:r>
              <a:rPr lang="cs-CZ" sz="2400" b="1" dirty="0"/>
              <a:t>Obraz ve vypuklém zrcadle je vždy </a:t>
            </a:r>
            <a:r>
              <a:rPr lang="cs-CZ" sz="2400" b="1" dirty="0">
                <a:solidFill>
                  <a:srgbClr val="FF0000"/>
                </a:solidFill>
              </a:rPr>
              <a:t>vzpřímený</a:t>
            </a:r>
            <a:r>
              <a:rPr lang="cs-CZ" sz="2400" b="1" dirty="0"/>
              <a:t> a </a:t>
            </a:r>
            <a:r>
              <a:rPr lang="cs-CZ" sz="2400" b="1" dirty="0">
                <a:solidFill>
                  <a:srgbClr val="FF0000"/>
                </a:solidFill>
              </a:rPr>
              <a:t>zmenšený</a:t>
            </a:r>
            <a:r>
              <a:rPr lang="cs-CZ" sz="2400" b="1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3734" y="1122414"/>
            <a:ext cx="861868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Závisí na vzdálenosti předmětu od zrcadla?</a:t>
            </a:r>
          </a:p>
        </p:txBody>
      </p:sp>
      <p:pic>
        <p:nvPicPr>
          <p:cNvPr id="3074" name="Picture 2" descr="File:Golczewo DW106 kier. Kamień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0" y="1786292"/>
            <a:ext cx="3718592" cy="38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11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225</Words>
  <Application>Microsoft Office PowerPoint</Application>
  <PresentationFormat>Předvádění na obrazovce (4:3)</PresentationFormat>
  <Paragraphs>52</Paragraphs>
  <Slides>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      Kulová zrcadla</vt:lpstr>
      <vt:lpstr>Kulová zrcadla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Vyleta Michal</cp:lastModifiedBy>
  <cp:revision>291</cp:revision>
  <dcterms:created xsi:type="dcterms:W3CDTF">2012-01-30T16:05:08Z</dcterms:created>
  <dcterms:modified xsi:type="dcterms:W3CDTF">2019-11-11T11:14:24Z</dcterms:modified>
</cp:coreProperties>
</file>