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85" r:id="rId2"/>
    <p:sldId id="282" r:id="rId3"/>
    <p:sldId id="281" r:id="rId4"/>
    <p:sldId id="283" r:id="rId5"/>
    <p:sldId id="287" r:id="rId6"/>
    <p:sldId id="286" r:id="rId7"/>
    <p:sldId id="288" r:id="rId8"/>
    <p:sldId id="289" r:id="rId9"/>
    <p:sldId id="290" r:id="rId10"/>
    <p:sldId id="291" r:id="rId11"/>
    <p:sldId id="292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3333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6" autoAdjust="0"/>
    <p:restoredTop sz="98095" autoAdjust="0"/>
  </p:normalViewPr>
  <p:slideViewPr>
    <p:cSldViewPr snapToGrid="0">
      <p:cViewPr varScale="1">
        <p:scale>
          <a:sx n="92" d="100"/>
          <a:sy n="92" d="100"/>
        </p:scale>
        <p:origin x="-92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805A08-8F4C-426C-8921-4D379BF7934E}" type="datetimeFigureOut">
              <a:rPr lang="cs-CZ" smtClean="0"/>
              <a:pPr/>
              <a:t>11.11.2019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40394B-17E2-46BA-8634-34C39F806C8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2659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11.11.2019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11.11.2019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11.11.2019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11.11.2019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11.11.2019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11.11.2019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966FF"/>
            </a:gs>
            <a:gs pos="84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7099D-0C6A-4764-ADF3-08DDCDDCCA55}" type="datetimeFigureOut">
              <a:rPr lang="cs-CZ" smtClean="0"/>
              <a:pPr/>
              <a:t>11.11.2019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>Vypařování a var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oblený obdélník 2"/>
          <p:cNvSpPr/>
          <p:nvPr/>
        </p:nvSpPr>
        <p:spPr>
          <a:xfrm>
            <a:off x="163286" y="571500"/>
            <a:ext cx="8858250" cy="2400300"/>
          </a:xfrm>
          <a:prstGeom prst="round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100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244929" y="669471"/>
            <a:ext cx="861332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b="1" dirty="0"/>
              <a:t>Při zvyšování tlaku se teplota varu zvyšuje a naopak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sz="2400" b="1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b="1" dirty="0"/>
              <a:t>Zvyšování nebo snižování teploty má velký význam v praxi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sz="2400" b="1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b="1" dirty="0"/>
              <a:t>př. tlakový hrnec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79639" y="3494314"/>
            <a:ext cx="8343900" cy="26776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b="1" dirty="0"/>
              <a:t>chceme-li udržet kapalinu ve varu, musíme jí dodávat určité</a:t>
            </a:r>
          </a:p>
          <a:p>
            <a:r>
              <a:rPr lang="cs-CZ" sz="2400" b="1" dirty="0"/>
              <a:t>     teplo</a:t>
            </a:r>
          </a:p>
          <a:p>
            <a:endParaRPr lang="cs-CZ" sz="2400" b="1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b="1" dirty="0"/>
              <a:t>toto teplo způsobuje zvýšení vnitřní energie částic </a:t>
            </a:r>
          </a:p>
          <a:p>
            <a:r>
              <a:rPr lang="cs-CZ" sz="2400" b="1" dirty="0">
                <a:sym typeface="Wingdings" panose="05000000000000000000" pitchFamily="2" charset="2"/>
              </a:rPr>
              <a:t>      tím dochází k přeměně kapalného tělesa na plyn</a:t>
            </a:r>
          </a:p>
          <a:p>
            <a:endParaRPr lang="cs-CZ" sz="2400" b="1" dirty="0"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b="1" dirty="0">
                <a:sym typeface="Wingdings" panose="05000000000000000000" pitchFamily="2" charset="2"/>
              </a:rPr>
              <a:t>t</a:t>
            </a:r>
            <a:r>
              <a:rPr lang="cs-CZ" sz="2400" b="1">
                <a:sym typeface="Wingdings" panose="05000000000000000000" pitchFamily="2" charset="2"/>
              </a:rPr>
              <a:t>eplo </a:t>
            </a:r>
            <a:r>
              <a:rPr lang="cs-CZ" sz="2400" b="1" dirty="0">
                <a:sym typeface="Wingdings" panose="05000000000000000000" pitchFamily="2" charset="2"/>
              </a:rPr>
              <a:t>potřebné k přeměně na plyn = </a:t>
            </a:r>
            <a:r>
              <a:rPr lang="cs-CZ" sz="2400" b="1" dirty="0">
                <a:solidFill>
                  <a:srgbClr val="FF0000"/>
                </a:solidFill>
                <a:sym typeface="Wingdings" panose="05000000000000000000" pitchFamily="2" charset="2"/>
              </a:rPr>
              <a:t>skupenské teplo varu</a:t>
            </a:r>
            <a:endParaRPr lang="cs-CZ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94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oblený obdélník 2"/>
          <p:cNvSpPr/>
          <p:nvPr/>
        </p:nvSpPr>
        <p:spPr>
          <a:xfrm>
            <a:off x="212271" y="514350"/>
            <a:ext cx="8605158" cy="3951514"/>
          </a:xfrm>
          <a:prstGeom prst="round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100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457200" y="718457"/>
            <a:ext cx="848269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Shrnutí:</a:t>
            </a:r>
          </a:p>
          <a:p>
            <a:endParaRPr lang="cs-CZ" sz="2400" b="1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b="1" dirty="0"/>
              <a:t>Var = přeměna kapaliny na plyn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sz="2400" b="1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b="1" dirty="0"/>
              <a:t>Probíhá v celém objemu kapaliny, ale pouze při teplotě varu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sz="2400" b="1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b="1" dirty="0"/>
              <a:t>Teplota varu závisí na tlaku, který působí na kapalinu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sz="2400" b="1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b="1" dirty="0"/>
              <a:t>Se vzrůstajícím tlakem se teplota varu zvyšuje a naopak </a:t>
            </a:r>
          </a:p>
        </p:txBody>
      </p:sp>
    </p:spTree>
    <p:extLst>
      <p:ext uri="{BB962C8B-B14F-4D97-AF65-F5344CB8AC3E}">
        <p14:creationId xmlns:p14="http://schemas.microsoft.com/office/powerpoint/2010/main" val="1740023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0173"/>
            <a:ext cx="8640960" cy="500066"/>
          </a:xfrm>
          <a:solidFill>
            <a:srgbClr val="7030A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cs-CZ" sz="3600" b="1" dirty="0">
                <a:solidFill>
                  <a:schemeClr val="tx1"/>
                </a:solidFill>
                <a:latin typeface="Calibri" pitchFamily="34" charset="0"/>
              </a:rPr>
              <a:t>Vypařování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243555" y="883933"/>
            <a:ext cx="8656889" cy="1955099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100000">
                <a:schemeClr val="accent4">
                  <a:tint val="37000"/>
                  <a:satMod val="30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Vypařování</a:t>
            </a:r>
            <a:r>
              <a:rPr lang="cs-CZ" sz="2400" b="1" dirty="0"/>
              <a:t> = děj, při kterém se kapalina mění v plyn. </a:t>
            </a:r>
          </a:p>
          <a:p>
            <a:r>
              <a:rPr lang="cs-CZ" sz="2400" b="1" dirty="0"/>
              <a:t>                      - děje se za každé teploty (roste s rostoucí teplotou)</a:t>
            </a:r>
          </a:p>
          <a:p>
            <a:r>
              <a:rPr lang="cs-CZ" sz="2400" b="1" dirty="0"/>
              <a:t>                      - probíhá pouze na povrchu kapaliny</a:t>
            </a:r>
          </a:p>
          <a:p>
            <a:r>
              <a:rPr lang="cs-CZ" sz="2400" b="1" dirty="0"/>
              <a:t>                      - při vypařování odebírá kapalina teplo svému okolí</a:t>
            </a:r>
            <a:br>
              <a:rPr lang="cs-CZ" sz="2400" b="1" dirty="0"/>
            </a:br>
            <a:endParaRPr lang="cs-CZ" sz="2400" b="1" dirty="0"/>
          </a:p>
          <a:p>
            <a:endParaRPr lang="cs-CZ" sz="2400" b="1" dirty="0"/>
          </a:p>
          <a:p>
            <a:r>
              <a:rPr lang="cs-CZ" sz="2400" b="1" dirty="0"/>
              <a:t> </a:t>
            </a:r>
          </a:p>
        </p:txBody>
      </p:sp>
      <p:pic>
        <p:nvPicPr>
          <p:cNvPr id="1027" name="Picture 3" descr="C:\Users\Tom\AppData\Local\Microsoft\Windows\Temporary Internet Files\Content.IE5\QWT9CDXM\MP90034151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8955" y="3255112"/>
            <a:ext cx="2287978" cy="1632091"/>
          </a:xfrm>
          <a:prstGeom prst="rect">
            <a:avLst/>
          </a:prstGeom>
          <a:noFill/>
        </p:spPr>
      </p:pic>
      <p:pic>
        <p:nvPicPr>
          <p:cNvPr id="1036" name="Picture 12" descr="C:\Users\Tom\AppData\Local\Microsoft\Windows\Temporary Internet Files\Content.IE5\VVK7WOVV\MC90031019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309" y="4924356"/>
            <a:ext cx="1590068" cy="1755844"/>
          </a:xfrm>
          <a:prstGeom prst="rect">
            <a:avLst/>
          </a:prstGeom>
          <a:noFill/>
        </p:spPr>
      </p:pic>
      <p:pic>
        <p:nvPicPr>
          <p:cNvPr id="1028" name="Picture 4" descr="C:\Users\Tom\AppData\Local\Microsoft\Windows\Temporary Internet Files\Content.IE5\RWHRAINQ\MC90036093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19871" y="4402667"/>
            <a:ext cx="1893329" cy="2263539"/>
          </a:xfrm>
          <a:prstGeom prst="rect">
            <a:avLst/>
          </a:prstGeom>
          <a:noFill/>
        </p:spPr>
      </p:pic>
      <p:pic>
        <p:nvPicPr>
          <p:cNvPr id="1048" name="Picture 24" descr="C:\Users\Tom\AppData\Local\Microsoft\Windows\Temporary Internet Files\Content.IE5\VVK7WOVV\MC900391432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74278" y="4018967"/>
            <a:ext cx="1778508" cy="1822399"/>
          </a:xfrm>
          <a:prstGeom prst="rect">
            <a:avLst/>
          </a:prstGeom>
          <a:noFill/>
        </p:spPr>
      </p:pic>
      <p:pic>
        <p:nvPicPr>
          <p:cNvPr id="3" name="Picture 2" descr="Výsledek obrázku pro vypařování lesů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8227" y="4514849"/>
            <a:ext cx="3333750" cy="2343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Tom\AppData\Local\Microsoft\Windows\Temporary Internet Files\Content.IE5\QWT9CDXM\MC900332928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79349" y="3086047"/>
            <a:ext cx="2285926" cy="22268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ovéPole 9"/>
          <p:cNvSpPr txBox="1"/>
          <p:nvPr/>
        </p:nvSpPr>
        <p:spPr>
          <a:xfrm>
            <a:off x="243555" y="142283"/>
            <a:ext cx="8656889" cy="46772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98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/>
              <a:t>Na čem závisí rychlost vypařování?</a:t>
            </a:r>
            <a:br>
              <a:rPr lang="cs-CZ" sz="2400" b="1" dirty="0"/>
            </a:br>
            <a:endParaRPr lang="cs-CZ" sz="2400" b="1" dirty="0"/>
          </a:p>
          <a:p>
            <a:endParaRPr lang="cs-CZ" sz="2400" b="1" dirty="0"/>
          </a:p>
          <a:p>
            <a:r>
              <a:rPr lang="cs-CZ" sz="2400" b="1" dirty="0"/>
              <a:t> 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243555" y="1361413"/>
            <a:ext cx="8552101" cy="1320596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cs-CZ" sz="2400" b="1" dirty="0"/>
              <a:t>výkres uschne rychleji na topení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sz="2400" b="1" dirty="0"/>
              <a:t>v horku se rychleji usuší prádlo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sz="2400" b="1" dirty="0"/>
              <a:t>při fénování vlasů horkým vzduchem uschnou vlasy dříve</a:t>
            </a:r>
          </a:p>
          <a:p>
            <a:r>
              <a:rPr lang="cs-CZ" sz="2400" b="1" dirty="0"/>
              <a:t/>
            </a:r>
            <a:br>
              <a:rPr lang="cs-CZ" sz="2400" b="1" dirty="0"/>
            </a:br>
            <a:endParaRPr lang="cs-CZ" sz="2400" b="1" dirty="0"/>
          </a:p>
          <a:p>
            <a:endParaRPr lang="cs-CZ" sz="2400" b="1" dirty="0"/>
          </a:p>
          <a:p>
            <a:r>
              <a:rPr lang="cs-CZ" sz="2400" b="1" dirty="0"/>
              <a:t> 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243555" y="733551"/>
            <a:ext cx="1924879" cy="46772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95000">
                <a:schemeClr val="accent4">
                  <a:tint val="37000"/>
                  <a:satMod val="30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/>
              <a:t>1. </a:t>
            </a:r>
            <a:r>
              <a:rPr lang="cs-CZ" sz="2400" b="1" dirty="0">
                <a:solidFill>
                  <a:srgbClr val="C00000"/>
                </a:solidFill>
              </a:rPr>
              <a:t>na teplotě</a:t>
            </a:r>
            <a:r>
              <a:rPr lang="cs-CZ" sz="2400" b="1" dirty="0"/>
              <a:t/>
            </a:r>
            <a:br>
              <a:rPr lang="cs-CZ" sz="2400" b="1" dirty="0"/>
            </a:br>
            <a:endParaRPr lang="cs-CZ" sz="2400" b="1" dirty="0"/>
          </a:p>
          <a:p>
            <a:endParaRPr lang="cs-CZ" sz="2400" b="1" dirty="0"/>
          </a:p>
          <a:p>
            <a:r>
              <a:rPr lang="cs-CZ" sz="2400" b="1" dirty="0"/>
              <a:t> </a:t>
            </a:r>
          </a:p>
        </p:txBody>
      </p:sp>
      <p:sp>
        <p:nvSpPr>
          <p:cNvPr id="32" name="TextovéPole 31"/>
          <p:cNvSpPr txBox="1"/>
          <p:nvPr/>
        </p:nvSpPr>
        <p:spPr>
          <a:xfrm>
            <a:off x="243555" y="3810870"/>
            <a:ext cx="8656889" cy="122268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cs-CZ" sz="2400" b="1" dirty="0"/>
              <a:t>rychleji se vypaří rozlitá voda na podlaze než z hrnku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sz="2400" b="1" dirty="0"/>
              <a:t>ředidlo z barvy natřené na plotě než z plechovky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sz="2400" b="1" dirty="0"/>
              <a:t>prádlo rozvěšené na šňůře než v koši</a:t>
            </a:r>
            <a:br>
              <a:rPr lang="cs-CZ" sz="2400" b="1" dirty="0"/>
            </a:br>
            <a:endParaRPr lang="cs-CZ" sz="2400" b="1" dirty="0"/>
          </a:p>
          <a:p>
            <a:endParaRPr lang="cs-CZ" sz="2400" b="1" dirty="0"/>
          </a:p>
          <a:p>
            <a:r>
              <a:rPr lang="cs-CZ" sz="2400" b="1" dirty="0"/>
              <a:t> 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243556" y="3183008"/>
            <a:ext cx="4250068" cy="46772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97000">
                <a:schemeClr val="accent4">
                  <a:tint val="37000"/>
                  <a:satMod val="30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/>
              <a:t>2. </a:t>
            </a:r>
            <a:r>
              <a:rPr lang="cs-CZ" sz="2400" b="1" dirty="0">
                <a:solidFill>
                  <a:srgbClr val="C00000"/>
                </a:solidFill>
              </a:rPr>
              <a:t>na velikosti povrchu </a:t>
            </a:r>
            <a:r>
              <a:rPr lang="cs-CZ" sz="2400" b="1" dirty="0"/>
              <a:t>kapaliny</a:t>
            </a:r>
            <a:br>
              <a:rPr lang="cs-CZ" sz="2400" b="1" dirty="0"/>
            </a:br>
            <a:endParaRPr lang="cs-CZ" sz="2400" b="1" dirty="0"/>
          </a:p>
          <a:p>
            <a:endParaRPr lang="cs-CZ" sz="2400" b="1" dirty="0"/>
          </a:p>
          <a:p>
            <a:r>
              <a:rPr lang="cs-CZ" sz="2400" b="1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31" grpId="0" animBg="1"/>
      <p:bldP spid="3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ovéPole 28"/>
          <p:cNvSpPr txBox="1"/>
          <p:nvPr/>
        </p:nvSpPr>
        <p:spPr>
          <a:xfrm>
            <a:off x="243554" y="1104173"/>
            <a:ext cx="8656889" cy="1204088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cs-CZ" sz="2400" b="1" dirty="0"/>
              <a:t>prádlo uschne rychleji když fouká vítr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sz="2400" b="1" dirty="0"/>
              <a:t>po vytření podlahy často otvíráme okno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sz="2400" b="1" dirty="0"/>
              <a:t>při zapnuté digestoři se polévka rychleji odpařuje</a:t>
            </a:r>
            <a:br>
              <a:rPr lang="cs-CZ" sz="2400" b="1" dirty="0"/>
            </a:br>
            <a:endParaRPr lang="cs-CZ" sz="2400" b="1" dirty="0"/>
          </a:p>
          <a:p>
            <a:endParaRPr lang="cs-CZ" sz="2400" b="1" dirty="0"/>
          </a:p>
          <a:p>
            <a:r>
              <a:rPr lang="cs-CZ" sz="2400" b="1" dirty="0"/>
              <a:t> 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243555" y="334312"/>
            <a:ext cx="4328445" cy="46772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100000">
                <a:schemeClr val="accent4">
                  <a:tint val="37000"/>
                  <a:satMod val="30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/>
              <a:t>3. </a:t>
            </a:r>
            <a:r>
              <a:rPr lang="cs-CZ" sz="2400" b="1" dirty="0">
                <a:solidFill>
                  <a:srgbClr val="C00000"/>
                </a:solidFill>
              </a:rPr>
              <a:t>na odvádění vznikajících par</a:t>
            </a:r>
            <a:endParaRPr lang="cs-CZ" sz="2400" b="1" dirty="0"/>
          </a:p>
          <a:p>
            <a:r>
              <a:rPr lang="cs-CZ" sz="2400" b="1" dirty="0"/>
              <a:t> </a:t>
            </a:r>
          </a:p>
        </p:txBody>
      </p:sp>
      <p:sp>
        <p:nvSpPr>
          <p:cNvPr id="32" name="TextovéPole 31"/>
          <p:cNvSpPr txBox="1"/>
          <p:nvPr/>
        </p:nvSpPr>
        <p:spPr>
          <a:xfrm>
            <a:off x="243555" y="3810870"/>
            <a:ext cx="8656889" cy="227373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457200" indent="-457200"/>
            <a:r>
              <a:rPr lang="cs-CZ" sz="2400" b="1" dirty="0"/>
              <a:t/>
            </a:r>
            <a:br>
              <a:rPr lang="cs-CZ" sz="2400" b="1" dirty="0"/>
            </a:br>
            <a:endParaRPr lang="cs-CZ" sz="2400" b="1" dirty="0"/>
          </a:p>
          <a:p>
            <a:endParaRPr lang="cs-CZ" sz="2400" b="1" dirty="0"/>
          </a:p>
          <a:p>
            <a:r>
              <a:rPr lang="cs-CZ" sz="2400" b="1" dirty="0"/>
              <a:t> 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243555" y="3429000"/>
            <a:ext cx="8656889" cy="159407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/>
              <a:t>Pokus: </a:t>
            </a:r>
          </a:p>
          <a:p>
            <a:r>
              <a:rPr lang="cs-CZ" sz="2400" b="1" dirty="0"/>
              <a:t>Na kousek sklíčka kápneme kapku vody, oleje a lihu. </a:t>
            </a:r>
          </a:p>
          <a:p>
            <a:r>
              <a:rPr lang="cs-CZ" sz="2400" b="1" dirty="0"/>
              <a:t>Pozorujme, jak se budou jednotlivé látky vypařovat. </a:t>
            </a:r>
          </a:p>
          <a:p>
            <a:r>
              <a:rPr lang="cs-CZ" sz="2400" b="1" dirty="0"/>
              <a:t>Co se vypaří nejrychleji?</a:t>
            </a:r>
            <a:br>
              <a:rPr lang="cs-CZ" sz="2400" b="1" dirty="0"/>
            </a:br>
            <a:endParaRPr lang="cs-CZ" sz="2400" b="1" dirty="0"/>
          </a:p>
          <a:p>
            <a:endParaRPr lang="cs-CZ" sz="2400" b="1" dirty="0"/>
          </a:p>
          <a:p>
            <a:r>
              <a:rPr lang="cs-CZ" sz="2400" b="1" dirty="0"/>
              <a:t> 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243553" y="2675671"/>
            <a:ext cx="4441658" cy="46772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100000">
                <a:schemeClr val="accent4">
                  <a:tint val="37000"/>
                  <a:satMod val="30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/>
              <a:t>4. </a:t>
            </a:r>
            <a:r>
              <a:rPr lang="cs-CZ" sz="2400" b="1" dirty="0">
                <a:solidFill>
                  <a:srgbClr val="FF0000"/>
                </a:solidFill>
              </a:rPr>
              <a:t>na </a:t>
            </a:r>
            <a:r>
              <a:rPr lang="cs-CZ" sz="2400" b="1" dirty="0">
                <a:solidFill>
                  <a:srgbClr val="C00000"/>
                </a:solidFill>
              </a:rPr>
              <a:t>chemickém složení kapaliny</a:t>
            </a:r>
            <a:r>
              <a:rPr lang="cs-CZ" sz="2400" b="1" dirty="0"/>
              <a:t> </a:t>
            </a:r>
          </a:p>
          <a:p>
            <a:endParaRPr lang="cs-CZ" sz="2400" b="1" dirty="0"/>
          </a:p>
          <a:p>
            <a:r>
              <a:rPr lang="cs-CZ" sz="2400" b="1" dirty="0"/>
              <a:t> 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243555" y="5824394"/>
            <a:ext cx="8656889" cy="82423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endParaRPr lang="cs-CZ" sz="2400" b="1" dirty="0"/>
          </a:p>
          <a:p>
            <a:r>
              <a:rPr lang="cs-CZ" sz="2400" b="1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3" grpId="0" animBg="1"/>
      <p:bldP spid="9" grpId="0" animBg="1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212271" y="416379"/>
            <a:ext cx="7315200" cy="8654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212271" y="416379"/>
            <a:ext cx="8768443" cy="1477328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100000">
                <a:schemeClr val="accent4">
                  <a:tint val="37000"/>
                  <a:satMod val="30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  <a:lin ang="16200000" scaled="1"/>
          </a:gradFill>
        </p:spPr>
        <p:txBody>
          <a:bodyPr wrap="square" rtlCol="0">
            <a:spAutoFit/>
          </a:bodyPr>
          <a:lstStyle/>
          <a:p>
            <a:r>
              <a:rPr lang="cs-CZ" sz="2400" b="1" dirty="0"/>
              <a:t>Rychle se vypařující kapaliny nazýváme </a:t>
            </a:r>
            <a:r>
              <a:rPr lang="cs-CZ" sz="2400" b="1" dirty="0">
                <a:solidFill>
                  <a:srgbClr val="FF0000"/>
                </a:solidFill>
              </a:rPr>
              <a:t>těkavé</a:t>
            </a:r>
            <a:r>
              <a:rPr lang="cs-CZ" sz="2400" b="1" dirty="0"/>
              <a:t>.</a:t>
            </a:r>
          </a:p>
          <a:p>
            <a:r>
              <a:rPr lang="cs-CZ" sz="2400" b="1" dirty="0"/>
              <a:t>např. aceton, benzín, líh</a:t>
            </a:r>
          </a:p>
          <a:p>
            <a:r>
              <a:rPr lang="cs-CZ" sz="2400" b="1" dirty="0"/>
              <a:t> Na co se musí dávat pozor?</a:t>
            </a: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212271" y="2049236"/>
            <a:ext cx="8482693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b="1" dirty="0"/>
              <a:t>páry vzniklé vypařováním benzinu nebo jiných hořlavých látek</a:t>
            </a:r>
          </a:p>
          <a:p>
            <a:r>
              <a:rPr lang="cs-CZ" sz="2400" b="1" dirty="0"/>
              <a:t>     (éter, ředidla, </a:t>
            </a:r>
            <a:r>
              <a:rPr lang="cs-CZ" sz="2400" b="1" dirty="0" err="1"/>
              <a:t>atd</a:t>
            </a:r>
            <a:r>
              <a:rPr lang="cs-CZ" sz="2400" b="1" dirty="0"/>
              <a:t>…) mohou při určité koncentraci se vzduchem</a:t>
            </a:r>
          </a:p>
          <a:p>
            <a:r>
              <a:rPr lang="cs-CZ" sz="2400" b="1" dirty="0"/>
              <a:t>      </a:t>
            </a:r>
            <a:r>
              <a:rPr lang="cs-CZ" sz="2400" b="1" dirty="0">
                <a:sym typeface="Wingdings" panose="05000000000000000000" pitchFamily="2" charset="2"/>
              </a:rPr>
              <a:t> </a:t>
            </a:r>
            <a:r>
              <a:rPr lang="cs-CZ" sz="2400" b="1" dirty="0">
                <a:solidFill>
                  <a:srgbClr val="FF0000"/>
                </a:solidFill>
              </a:rPr>
              <a:t>vytvořit tzv. výbušnou směs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12271" y="3592286"/>
            <a:ext cx="8580665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400" b="1" dirty="0"/>
              <a:t>ke vzniku výbuchu a požáru stačí malá jiskra</a:t>
            </a:r>
          </a:p>
          <a:p>
            <a:r>
              <a:rPr lang="cs-CZ" sz="2400" b="1" dirty="0"/>
              <a:t>    </a:t>
            </a:r>
            <a:r>
              <a:rPr lang="cs-CZ" sz="2400" b="1" dirty="0">
                <a:sym typeface="Wingdings" panose="05000000000000000000" pitchFamily="2" charset="2"/>
              </a:rPr>
              <a:t> proto při práci s těmito látkami je důležité </a:t>
            </a:r>
            <a:r>
              <a:rPr lang="cs-CZ" sz="2400" b="1" dirty="0">
                <a:solidFill>
                  <a:srgbClr val="FF0000"/>
                </a:solidFill>
                <a:sym typeface="Wingdings" panose="05000000000000000000" pitchFamily="2" charset="2"/>
              </a:rPr>
              <a:t>větrání, </a:t>
            </a:r>
          </a:p>
          <a:p>
            <a:r>
              <a:rPr lang="cs-CZ" sz="2400" b="1" dirty="0">
                <a:solidFill>
                  <a:srgbClr val="FF0000"/>
                </a:solidFill>
                <a:sym typeface="Wingdings" panose="05000000000000000000" pitchFamily="2" charset="2"/>
              </a:rPr>
              <a:t>         </a:t>
            </a:r>
            <a:r>
              <a:rPr lang="cs-CZ" sz="2400" b="1" dirty="0">
                <a:sym typeface="Wingdings" panose="05000000000000000000" pitchFamily="2" charset="2"/>
              </a:rPr>
              <a:t>aby nedocházelo ke zvyšování jejich koncentrace</a:t>
            </a:r>
            <a:endParaRPr lang="cs-CZ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530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406400"/>
            <a:ext cx="8229600" cy="51101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SHRNUTÍ</a:t>
            </a:r>
          </a:p>
          <a:p>
            <a:pPr marL="0" indent="0">
              <a:buNone/>
            </a:pPr>
            <a:endParaRPr lang="cs-CZ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400" b="1" dirty="0"/>
              <a:t>Vypařování probíhá za každé teploty pouze na povrchu</a:t>
            </a:r>
          </a:p>
          <a:p>
            <a:pPr marL="0" indent="0">
              <a:buNone/>
            </a:pPr>
            <a:endParaRPr lang="cs-CZ" sz="24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400" b="1" dirty="0">
                <a:solidFill>
                  <a:srgbClr val="FF0000"/>
                </a:solidFill>
              </a:rPr>
              <a:t>Rychlost vypařování závisí na:</a:t>
            </a:r>
          </a:p>
          <a:p>
            <a:r>
              <a:rPr lang="cs-CZ" sz="2400" b="1" dirty="0"/>
              <a:t>Teplotě kapaliny</a:t>
            </a:r>
          </a:p>
          <a:p>
            <a:r>
              <a:rPr lang="cs-CZ" sz="2400" b="1" dirty="0"/>
              <a:t>Velikosti povrchu</a:t>
            </a:r>
          </a:p>
          <a:p>
            <a:r>
              <a:rPr lang="cs-CZ" sz="2400" b="1" dirty="0"/>
              <a:t>Chemickém složení kapaliny</a:t>
            </a:r>
          </a:p>
          <a:p>
            <a:r>
              <a:rPr lang="cs-CZ" sz="2400" b="1" dirty="0"/>
              <a:t>Odvádění vzniklých par</a:t>
            </a:r>
          </a:p>
          <a:p>
            <a:pPr marL="0" indent="0">
              <a:buNone/>
            </a:pPr>
            <a:endParaRPr lang="cs-CZ" sz="24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400" b="1" dirty="0"/>
              <a:t>Při vypařování se kapalina ochlazuje – přijímá teplo z okolí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b="1" dirty="0"/>
              <a:t>Páry některých látek (látky těkavé – benzin, ředidla, étery)</a:t>
            </a:r>
          </a:p>
          <a:p>
            <a:pPr marL="0" indent="0">
              <a:buNone/>
            </a:pPr>
            <a:r>
              <a:rPr lang="cs-CZ" sz="2400" b="1" dirty="0"/>
              <a:t>     tvoří se vzduchem výbušnou směs </a:t>
            </a:r>
            <a:r>
              <a:rPr lang="cs-CZ" sz="2400" b="1" dirty="0">
                <a:sym typeface="Wingdings" panose="05000000000000000000" pitchFamily="2" charset="2"/>
              </a:rPr>
              <a:t> důležité větrání</a:t>
            </a:r>
            <a:endParaRPr lang="cs-CZ" sz="2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130628" y="3396343"/>
            <a:ext cx="8090807" cy="1975757"/>
          </a:xfrm>
          <a:prstGeom prst="round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100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Zaoblený obdélník 4"/>
          <p:cNvSpPr/>
          <p:nvPr/>
        </p:nvSpPr>
        <p:spPr>
          <a:xfrm>
            <a:off x="195943" y="1183821"/>
            <a:ext cx="4363810" cy="1551215"/>
          </a:xfrm>
          <a:prstGeom prst="round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100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555172" y="184830"/>
            <a:ext cx="8229600" cy="484187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r>
              <a:rPr lang="cs-CZ" sz="3600" b="1" dirty="0"/>
              <a:t>Var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95943" y="1330779"/>
            <a:ext cx="87276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   Podobně jako u vypařování:</a:t>
            </a:r>
          </a:p>
          <a:p>
            <a:r>
              <a:rPr lang="cs-CZ" sz="2400" b="1" dirty="0"/>
              <a:t>     </a:t>
            </a:r>
          </a:p>
          <a:p>
            <a:r>
              <a:rPr lang="cs-CZ" sz="2400" b="1" dirty="0"/>
              <a:t>= přeměna kapaliny na plyn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18406" y="3396343"/>
            <a:ext cx="848269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Na rozdíl od vypařování:</a:t>
            </a:r>
          </a:p>
          <a:p>
            <a:endParaRPr lang="cs-CZ" sz="2400" b="1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b="1" dirty="0"/>
              <a:t>Var probíhá v celém objemu kapalného tělesa a pouze při určité teplotě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b="1" dirty="0"/>
              <a:t>Tuto teplotu nazýváme : </a:t>
            </a:r>
            <a:r>
              <a:rPr lang="cs-CZ" sz="2400" b="1" dirty="0">
                <a:solidFill>
                  <a:srgbClr val="FF0000"/>
                </a:solidFill>
              </a:rPr>
              <a:t>teplota varu</a:t>
            </a:r>
          </a:p>
        </p:txBody>
      </p:sp>
    </p:spTree>
    <p:extLst>
      <p:ext uri="{BB962C8B-B14F-4D97-AF65-F5344CB8AC3E}">
        <p14:creationId xmlns:p14="http://schemas.microsoft.com/office/powerpoint/2010/main" val="3306475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ýsledek obrázku pro var vod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7779"/>
            <a:ext cx="3551464" cy="2652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3551464" y="114300"/>
            <a:ext cx="551905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b="1" dirty="0"/>
              <a:t>Když dosáhne voda teploty 100°C,</a:t>
            </a:r>
          </a:p>
          <a:p>
            <a:r>
              <a:rPr lang="cs-CZ" sz="2400" b="1" dirty="0"/>
              <a:t>     začnou v celém jejím objemu vznikat</a:t>
            </a:r>
          </a:p>
          <a:p>
            <a:r>
              <a:rPr lang="cs-CZ" sz="2400" b="1" dirty="0"/>
              <a:t>     bubliny (zvětšují svůj objem a stoupají</a:t>
            </a:r>
          </a:p>
          <a:p>
            <a:r>
              <a:rPr lang="cs-CZ" sz="2400" b="1" dirty="0"/>
              <a:t>     vzhůru)</a:t>
            </a:r>
          </a:p>
          <a:p>
            <a:endParaRPr lang="cs-CZ" sz="2400" b="1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b="1" dirty="0"/>
              <a:t>Nastal var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sz="2400" b="1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b="1" dirty="0"/>
              <a:t>U dna je teplota varu nejdříve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0" y="3355521"/>
            <a:ext cx="90705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b="1" dirty="0"/>
              <a:t>Hustota vodní páry je menší než hustota vody </a:t>
            </a:r>
            <a:r>
              <a:rPr lang="cs-CZ" sz="2400" b="1" dirty="0">
                <a:sym typeface="Wingdings" panose="05000000000000000000" pitchFamily="2" charset="2"/>
              </a:rPr>
              <a:t> proto stoupají</a:t>
            </a:r>
          </a:p>
          <a:p>
            <a:r>
              <a:rPr lang="cs-CZ" sz="2400" b="1" dirty="0">
                <a:sym typeface="Wingdings" panose="05000000000000000000" pitchFamily="2" charset="2"/>
              </a:rPr>
              <a:t>     bubliny vzhůru (platí Archimedův zákon)</a:t>
            </a:r>
          </a:p>
          <a:p>
            <a:endParaRPr lang="cs-CZ" sz="2400" b="1" dirty="0"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b="1" dirty="0">
                <a:sym typeface="Wingdings" panose="05000000000000000000" pitchFamily="2" charset="2"/>
              </a:rPr>
              <a:t>Ve vyšších vrstvách je menší hydrostatický tlak  bubliny zvětšují</a:t>
            </a:r>
          </a:p>
          <a:p>
            <a:r>
              <a:rPr lang="cs-CZ" sz="2400" b="1" dirty="0">
                <a:sym typeface="Wingdings" panose="05000000000000000000" pitchFamily="2" charset="2"/>
              </a:rPr>
              <a:t>                                                                                                 svůj objem</a:t>
            </a:r>
          </a:p>
          <a:p>
            <a:endParaRPr lang="cs-CZ" sz="2400" b="1" dirty="0"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b="1" dirty="0">
                <a:sym typeface="Wingdings" panose="05000000000000000000" pitchFamily="2" charset="2"/>
              </a:rPr>
              <a:t>Když se dostanou k hladině, praskají a vodní pára přechází do okolí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sz="2400" b="1" dirty="0"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b="1" dirty="0">
                <a:sym typeface="Wingdings" panose="05000000000000000000" pitchFamily="2" charset="2"/>
              </a:rPr>
              <a:t>Kapalina se v celém objemu uvede do pohybu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828344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oblený obdélník 2"/>
          <p:cNvSpPr/>
          <p:nvPr/>
        </p:nvSpPr>
        <p:spPr>
          <a:xfrm>
            <a:off x="138793" y="498021"/>
            <a:ext cx="5167993" cy="742950"/>
          </a:xfrm>
          <a:prstGeom prst="round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100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318407" y="604157"/>
            <a:ext cx="7135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Různé látky mají různou teplotu varu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079705"/>
              </p:ext>
            </p:extLst>
          </p:nvPr>
        </p:nvGraphicFramePr>
        <p:xfrm>
          <a:off x="1491343" y="1617435"/>
          <a:ext cx="6096000" cy="2595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ysClr val="windowText" lastClr="000000"/>
                          </a:solidFill>
                        </a:rPr>
                        <a:t>                   Látka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ysClr val="windowText" lastClr="000000"/>
                          </a:solidFill>
                        </a:rPr>
                        <a:t>Teplota varu při tlaku 100 </a:t>
                      </a:r>
                      <a:r>
                        <a:rPr lang="cs-CZ" dirty="0" err="1">
                          <a:solidFill>
                            <a:sysClr val="windowText" lastClr="000000"/>
                          </a:solidFill>
                        </a:rPr>
                        <a:t>kPa</a:t>
                      </a:r>
                      <a:endParaRPr lang="cs-CZ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aceton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56,6 °C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Etanol (líh)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78,3 °C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Kyselina dusičná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83 °C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terpentýn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160 °C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rtuť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356,7 °C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voda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99,6 °C  (100 °C)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260768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8583</TotalTime>
  <Words>548</Words>
  <Application>Microsoft Office PowerPoint</Application>
  <PresentationFormat>Předvádění na obrazovce (4:3)</PresentationFormat>
  <Paragraphs>132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       Vypařování a var</vt:lpstr>
      <vt:lpstr>Vypařování</vt:lpstr>
      <vt:lpstr>Prezentace aplikace PowerPoint</vt:lpstr>
      <vt:lpstr>Prezentace aplikace PowerPoint</vt:lpstr>
      <vt:lpstr>Prezentace aplikace PowerPoint</vt:lpstr>
      <vt:lpstr>Prezentace aplikace PowerPoint</vt:lpstr>
      <vt:lpstr>Var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Tom</dc:creator>
  <cp:lastModifiedBy>Zavadilová Martina</cp:lastModifiedBy>
  <cp:revision>860</cp:revision>
  <dcterms:created xsi:type="dcterms:W3CDTF">2012-01-30T16:05:08Z</dcterms:created>
  <dcterms:modified xsi:type="dcterms:W3CDTF">2019-11-11T06:26:24Z</dcterms:modified>
</cp:coreProperties>
</file>