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1" r:id="rId2"/>
    <p:sldId id="290" r:id="rId3"/>
    <p:sldId id="257" r:id="rId4"/>
    <p:sldId id="280" r:id="rId5"/>
    <p:sldId id="281" r:id="rId6"/>
    <p:sldId id="282" r:id="rId7"/>
    <p:sldId id="292" r:id="rId8"/>
    <p:sldId id="283" r:id="rId9"/>
    <p:sldId id="293" r:id="rId10"/>
    <p:sldId id="287" r:id="rId11"/>
    <p:sldId id="288" r:id="rId12"/>
    <p:sldId id="286" r:id="rId13"/>
    <p:sldId id="284" r:id="rId14"/>
    <p:sldId id="28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9A00"/>
    <a:srgbClr val="99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11" d="100"/>
          <a:sy n="111" d="100"/>
        </p:scale>
        <p:origin x="-162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6DE2D-C3CC-4D0B-B872-AF157EAAF9A9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2CF8A-53E6-4649-9FBD-0080BA708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5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059599-48C3-4395-8EA7-33C717DE6AF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  <p:sp>
        <p:nvSpPr>
          <p:cNvPr id="13317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chemeClr val="accent4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VLo7Pn2LZFY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//upload.wikimedia.org/wikipedia/commons/2/24/ChargementBillonsCryptomeria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youtu.be/9ADcII9I5Lo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youtu.be/2YZw1N80mdU" TargetMode="External"/><Relationship Id="rId3" Type="http://schemas.openxmlformats.org/officeDocument/2006/relationships/image" Target="../media/image15.wmf"/><Relationship Id="rId7" Type="http://schemas.openxmlformats.org/officeDocument/2006/relationships/hyperlink" Target="http://youtu.be/A3ormYVZMXE" TargetMode="External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youtu.be/VxLTDtaRCZk" TargetMode="Externa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oleObject" Target="../embeddings/oleObject6.bin"/><Relationship Id="rId7" Type="http://schemas.openxmlformats.org/officeDocument/2006/relationships/hyperlink" Target="//upload.wikimedia.org/wikipedia/commons/1/19/Cric_005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//upload.wikimedia.org/wikipedia/commons/1/10/Hydrema_backhoe_loader_ubt.jpe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youtu.be/kvDpsziK-Aw" TargetMode="External"/><Relationship Id="rId4" Type="http://schemas.openxmlformats.org/officeDocument/2006/relationships/hyperlink" Target="http://youtu.be/k8eR8u2Tpv8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69023" y="1556791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/>
              <a:t>Pascalův zákon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188046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49401" y="332656"/>
            <a:ext cx="849694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Využití hydraulického zařízení:</a:t>
            </a:r>
            <a:endParaRPr lang="cs-CZ" sz="2400" b="1" dirty="0"/>
          </a:p>
        </p:txBody>
      </p:sp>
      <p:pic>
        <p:nvPicPr>
          <p:cNvPr id="10" name="Obrázek 9" descr="16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2428868"/>
            <a:ext cx="5474328" cy="4103694"/>
          </a:xfrm>
          <a:prstGeom prst="rect">
            <a:avLst/>
          </a:prstGeom>
        </p:spPr>
      </p:pic>
      <p:sp>
        <p:nvSpPr>
          <p:cNvPr id="8" name="Zaoblený obdélníkový popisek 7"/>
          <p:cNvSpPr/>
          <p:nvPr/>
        </p:nvSpPr>
        <p:spPr>
          <a:xfrm>
            <a:off x="1000100" y="2143116"/>
            <a:ext cx="1806470" cy="500066"/>
          </a:xfrm>
          <a:prstGeom prst="wedgeRoundRectCallout">
            <a:avLst>
              <a:gd name="adj1" fmla="val 96230"/>
              <a:gd name="adj2" fmla="val 26340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cs-CZ" sz="2400" b="1" dirty="0" smtClean="0"/>
              <a:t>Velký píst</a:t>
            </a:r>
            <a:endParaRPr lang="cs-CZ" sz="2400" b="1" dirty="0"/>
          </a:p>
        </p:txBody>
      </p:sp>
      <p:sp>
        <p:nvSpPr>
          <p:cNvPr id="11" name="Zaoblený obdélníkový popisek 10"/>
          <p:cNvSpPr/>
          <p:nvPr/>
        </p:nvSpPr>
        <p:spPr>
          <a:xfrm>
            <a:off x="4786314" y="2000240"/>
            <a:ext cx="2357454" cy="500066"/>
          </a:xfrm>
          <a:prstGeom prst="wedgeRoundRectCallout">
            <a:avLst>
              <a:gd name="adj1" fmla="val -91633"/>
              <a:gd name="adj2" fmla="val 5221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cs-CZ" sz="2400" b="1" dirty="0" smtClean="0"/>
              <a:t>Tlaková hadice</a:t>
            </a:r>
            <a:endParaRPr lang="cs-CZ" sz="2400" b="1" dirty="0"/>
          </a:p>
        </p:txBody>
      </p:sp>
      <p:sp>
        <p:nvSpPr>
          <p:cNvPr id="12" name="Tlačítko akce: Vlastní 11">
            <a:hlinkClick r:id="rId3" highlightClick="1"/>
          </p:cNvPr>
          <p:cNvSpPr/>
          <p:nvPr/>
        </p:nvSpPr>
        <p:spPr>
          <a:xfrm>
            <a:off x="7786710" y="6143644"/>
            <a:ext cx="1044098" cy="403761"/>
          </a:xfrm>
          <a:prstGeom prst="actionButtonBlank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VIDEO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30665" y="260648"/>
            <a:ext cx="849694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Využití hydraulického zařízení:</a:t>
            </a:r>
            <a:endParaRPr lang="cs-CZ" sz="2400" b="1" dirty="0"/>
          </a:p>
        </p:txBody>
      </p:sp>
      <p:pic>
        <p:nvPicPr>
          <p:cNvPr id="21506" name="Picture 2" descr="Soubor:ChargementBillonsCryptomer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8080" r="1011" b="18431"/>
          <a:stretch>
            <a:fillRect/>
          </a:stretch>
        </p:blipFill>
        <p:spPr bwMode="auto">
          <a:xfrm>
            <a:off x="1285852" y="2071678"/>
            <a:ext cx="6429420" cy="4326623"/>
          </a:xfrm>
          <a:prstGeom prst="rect">
            <a:avLst/>
          </a:prstGeom>
          <a:noFill/>
        </p:spPr>
      </p:pic>
      <p:sp>
        <p:nvSpPr>
          <p:cNvPr id="5" name="Tlačítko akce: Vlastní 4">
            <a:hlinkClick r:id="rId4" highlightClick="1"/>
          </p:cNvPr>
          <p:cNvSpPr/>
          <p:nvPr/>
        </p:nvSpPr>
        <p:spPr>
          <a:xfrm>
            <a:off x="7786710" y="6072206"/>
            <a:ext cx="1044098" cy="403761"/>
          </a:xfrm>
          <a:prstGeom prst="actionButtonBlank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VIDEO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48320" y="332656"/>
            <a:ext cx="849694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Využití hydraulického zařízení:</a:t>
            </a:r>
            <a:endParaRPr lang="cs-CZ" sz="2400" b="1" dirty="0"/>
          </a:p>
        </p:txBody>
      </p:sp>
      <p:pic>
        <p:nvPicPr>
          <p:cNvPr id="3082" name="Picture 10" descr="C:\Documents and Settings\T\Local Settings\Temporary Internet Files\Content.IE5\OVK18OZY\MC9000534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714620"/>
            <a:ext cx="1928826" cy="2799720"/>
          </a:xfrm>
          <a:prstGeom prst="rect">
            <a:avLst/>
          </a:prstGeom>
          <a:noFill/>
        </p:spPr>
      </p:pic>
      <p:pic>
        <p:nvPicPr>
          <p:cNvPr id="3088" name="Picture 16" descr="C:\Documents and Settings\T\Local Settings\Temporary Internet Files\Content.IE5\OVK18OZY\MC90034996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1857364"/>
            <a:ext cx="2501235" cy="2505457"/>
          </a:xfrm>
          <a:prstGeom prst="rect">
            <a:avLst/>
          </a:prstGeom>
          <a:noFill/>
        </p:spPr>
      </p:pic>
      <p:pic>
        <p:nvPicPr>
          <p:cNvPr id="21506" name="Picture 2" descr="C:\Documents and Settings\T\Local Settings\Temporary Internet Files\Content.IE5\MVU366QT\MC90028696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000504"/>
            <a:ext cx="3008793" cy="2290246"/>
          </a:xfrm>
          <a:prstGeom prst="rect">
            <a:avLst/>
          </a:prstGeom>
          <a:noFill/>
        </p:spPr>
      </p:pic>
      <p:pic>
        <p:nvPicPr>
          <p:cNvPr id="21510" name="Picture 6" descr="C:\Documents and Settings\T\Local Settings\Temporary Internet Files\Content.IE5\CP67O1EB\MC90023817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4500570"/>
            <a:ext cx="2100225" cy="1808527"/>
          </a:xfrm>
          <a:prstGeom prst="rect">
            <a:avLst/>
          </a:prstGeom>
          <a:noFill/>
        </p:spPr>
      </p:pic>
      <p:sp>
        <p:nvSpPr>
          <p:cNvPr id="8" name="Tlačítko akce: Vlastní 7">
            <a:hlinkClick r:id="rId6" highlightClick="1"/>
          </p:cNvPr>
          <p:cNvSpPr/>
          <p:nvPr/>
        </p:nvSpPr>
        <p:spPr>
          <a:xfrm>
            <a:off x="357158" y="2071678"/>
            <a:ext cx="2928958" cy="403761"/>
          </a:xfrm>
          <a:prstGeom prst="actionButtonBlank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VIDEO – hydraulické brzdy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Tlačítko akce: Vlastní 8">
            <a:hlinkClick r:id="rId7" highlightClick="1"/>
          </p:cNvPr>
          <p:cNvSpPr/>
          <p:nvPr/>
        </p:nvSpPr>
        <p:spPr>
          <a:xfrm>
            <a:off x="357158" y="2643182"/>
            <a:ext cx="2928958" cy="403761"/>
          </a:xfrm>
          <a:prstGeom prst="actionButtonBlank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VIDEO – hydraulický zvedák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Tlačítko akce: Vlastní 9">
            <a:hlinkClick r:id="rId8" highlightClick="1"/>
          </p:cNvPr>
          <p:cNvSpPr/>
          <p:nvPr/>
        </p:nvSpPr>
        <p:spPr>
          <a:xfrm>
            <a:off x="357158" y="3214686"/>
            <a:ext cx="2928958" cy="403761"/>
          </a:xfrm>
          <a:prstGeom prst="actionButtonBlank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VIDEO – štípačka na dřevo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Zaoblený obdélník 53"/>
          <p:cNvSpPr/>
          <p:nvPr/>
        </p:nvSpPr>
        <p:spPr>
          <a:xfrm>
            <a:off x="539552" y="1772816"/>
            <a:ext cx="3528392" cy="86409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cs-CZ" sz="2400" b="1" dirty="0"/>
          </a:p>
        </p:txBody>
      </p:sp>
      <p:sp>
        <p:nvSpPr>
          <p:cNvPr id="45" name="Zaoblený obdélník 44"/>
          <p:cNvSpPr/>
          <p:nvPr/>
        </p:nvSpPr>
        <p:spPr>
          <a:xfrm>
            <a:off x="4716016" y="2852936"/>
            <a:ext cx="4176464" cy="50405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1259632" y="2924944"/>
            <a:ext cx="1224136" cy="43204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323528" y="3717032"/>
            <a:ext cx="1944216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r>
              <a:rPr lang="cs-CZ" sz="2400" b="1" baseline="-25000" dirty="0" smtClean="0">
                <a:solidFill>
                  <a:schemeClr val="tx1"/>
                </a:solidFill>
              </a:rPr>
              <a:t>1</a:t>
            </a:r>
            <a:r>
              <a:rPr lang="cs-CZ" sz="2400" b="1" dirty="0" smtClean="0">
                <a:solidFill>
                  <a:schemeClr val="tx1"/>
                </a:solidFill>
              </a:rPr>
              <a:t> = 10 cm</a:t>
            </a:r>
            <a:r>
              <a:rPr lang="cs-CZ" sz="2400" b="1" baseline="30000" dirty="0" smtClean="0">
                <a:solidFill>
                  <a:schemeClr val="tx1"/>
                </a:solidFill>
              </a:rPr>
              <a:t>2</a:t>
            </a:r>
            <a:r>
              <a:rPr lang="cs-CZ" sz="2400" b="1" dirty="0" smtClean="0">
                <a:solidFill>
                  <a:schemeClr val="tx1"/>
                </a:solidFill>
              </a:rPr>
              <a:t> =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= 0,001 m</a:t>
            </a:r>
            <a:r>
              <a:rPr lang="cs-CZ" sz="2400" b="1" baseline="30000" dirty="0" smtClean="0">
                <a:solidFill>
                  <a:schemeClr val="tx1"/>
                </a:solidFill>
              </a:rPr>
              <a:t>2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12870" y="260648"/>
            <a:ext cx="849694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Zkusíme vše na příkladu:</a:t>
            </a:r>
            <a:endParaRPr lang="cs-CZ" sz="2400" b="1" dirty="0"/>
          </a:p>
        </p:txBody>
      </p:sp>
      <p:sp>
        <p:nvSpPr>
          <p:cNvPr id="11" name="Volný tvar 10"/>
          <p:cNvSpPr/>
          <p:nvPr/>
        </p:nvSpPr>
        <p:spPr>
          <a:xfrm rot="10800000">
            <a:off x="2418203" y="3709162"/>
            <a:ext cx="4286280" cy="2143140"/>
          </a:xfrm>
          <a:custGeom>
            <a:avLst/>
            <a:gdLst>
              <a:gd name="connsiteX0" fmla="*/ 0 w 4940448"/>
              <a:gd name="connsiteY0" fmla="*/ 0 h 2286016"/>
              <a:gd name="connsiteX1" fmla="*/ 4940448 w 4940448"/>
              <a:gd name="connsiteY1" fmla="*/ 0 h 2286016"/>
              <a:gd name="connsiteX2" fmla="*/ 4940448 w 4940448"/>
              <a:gd name="connsiteY2" fmla="*/ 2286016 h 2286016"/>
              <a:gd name="connsiteX3" fmla="*/ 0 w 4940448"/>
              <a:gd name="connsiteY3" fmla="*/ 2286016 h 2286016"/>
              <a:gd name="connsiteX4" fmla="*/ 0 w 4940448"/>
              <a:gd name="connsiteY4" fmla="*/ 0 h 2286016"/>
              <a:gd name="connsiteX0" fmla="*/ 0 w 5151830"/>
              <a:gd name="connsiteY0" fmla="*/ 2286016 h 2377456"/>
              <a:gd name="connsiteX1" fmla="*/ 0 w 5151830"/>
              <a:gd name="connsiteY1" fmla="*/ 0 h 2377456"/>
              <a:gd name="connsiteX2" fmla="*/ 4940448 w 5151830"/>
              <a:gd name="connsiteY2" fmla="*/ 0 h 2377456"/>
              <a:gd name="connsiteX3" fmla="*/ 5151830 w 5151830"/>
              <a:gd name="connsiteY3" fmla="*/ 2377456 h 2377456"/>
              <a:gd name="connsiteX0" fmla="*/ 0 w 4940448"/>
              <a:gd name="connsiteY0" fmla="*/ 2286016 h 2286016"/>
              <a:gd name="connsiteX1" fmla="*/ 0 w 4940448"/>
              <a:gd name="connsiteY1" fmla="*/ 0 h 2286016"/>
              <a:gd name="connsiteX2" fmla="*/ 4940448 w 4940448"/>
              <a:gd name="connsiteY2" fmla="*/ 0 h 2286016"/>
              <a:gd name="connsiteX3" fmla="*/ 4883881 w 4940448"/>
              <a:gd name="connsiteY3" fmla="*/ 1939574 h 2286016"/>
              <a:gd name="connsiteX0" fmla="*/ 29772 w 4940448"/>
              <a:gd name="connsiteY0" fmla="*/ 1925407 h 1939574"/>
              <a:gd name="connsiteX1" fmla="*/ 0 w 4940448"/>
              <a:gd name="connsiteY1" fmla="*/ 0 h 1939574"/>
              <a:gd name="connsiteX2" fmla="*/ 4940448 w 4940448"/>
              <a:gd name="connsiteY2" fmla="*/ 0 h 1939574"/>
              <a:gd name="connsiteX3" fmla="*/ 4883881 w 4940448"/>
              <a:gd name="connsiteY3" fmla="*/ 1939574 h 1939574"/>
              <a:gd name="connsiteX0" fmla="*/ 29772 w 5032743"/>
              <a:gd name="connsiteY0" fmla="*/ 1925407 h 1925407"/>
              <a:gd name="connsiteX1" fmla="*/ 0 w 5032743"/>
              <a:gd name="connsiteY1" fmla="*/ 0 h 1925407"/>
              <a:gd name="connsiteX2" fmla="*/ 4940448 w 5032743"/>
              <a:gd name="connsiteY2" fmla="*/ 0 h 1925407"/>
              <a:gd name="connsiteX3" fmla="*/ 5032743 w 5032743"/>
              <a:gd name="connsiteY3" fmla="*/ 1913816 h 1925407"/>
              <a:gd name="connsiteX0" fmla="*/ 29772 w 4940448"/>
              <a:gd name="connsiteY0" fmla="*/ 1925407 h 1925407"/>
              <a:gd name="connsiteX1" fmla="*/ 0 w 4940448"/>
              <a:gd name="connsiteY1" fmla="*/ 0 h 1925407"/>
              <a:gd name="connsiteX2" fmla="*/ 4940448 w 4940448"/>
              <a:gd name="connsiteY2" fmla="*/ 0 h 1925407"/>
              <a:gd name="connsiteX3" fmla="*/ 4939876 w 4940448"/>
              <a:gd name="connsiteY3" fmla="*/ 1910371 h 192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448" h="1925407">
                <a:moveTo>
                  <a:pt x="29772" y="1925407"/>
                </a:moveTo>
                <a:lnTo>
                  <a:pt x="0" y="0"/>
                </a:lnTo>
                <a:lnTo>
                  <a:pt x="4940448" y="0"/>
                </a:lnTo>
                <a:cubicBezTo>
                  <a:pt x="4940448" y="762005"/>
                  <a:pt x="4939876" y="1910371"/>
                  <a:pt x="4939876" y="1910371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olný tvar 11"/>
          <p:cNvSpPr/>
          <p:nvPr/>
        </p:nvSpPr>
        <p:spPr>
          <a:xfrm rot="10800000">
            <a:off x="2846831" y="3709162"/>
            <a:ext cx="2786082" cy="1785948"/>
          </a:xfrm>
          <a:custGeom>
            <a:avLst/>
            <a:gdLst>
              <a:gd name="connsiteX0" fmla="*/ 0 w 4940448"/>
              <a:gd name="connsiteY0" fmla="*/ 0 h 2286016"/>
              <a:gd name="connsiteX1" fmla="*/ 4940448 w 4940448"/>
              <a:gd name="connsiteY1" fmla="*/ 0 h 2286016"/>
              <a:gd name="connsiteX2" fmla="*/ 4940448 w 4940448"/>
              <a:gd name="connsiteY2" fmla="*/ 2286016 h 2286016"/>
              <a:gd name="connsiteX3" fmla="*/ 0 w 4940448"/>
              <a:gd name="connsiteY3" fmla="*/ 2286016 h 2286016"/>
              <a:gd name="connsiteX4" fmla="*/ 0 w 4940448"/>
              <a:gd name="connsiteY4" fmla="*/ 0 h 2286016"/>
              <a:gd name="connsiteX0" fmla="*/ 0 w 5151830"/>
              <a:gd name="connsiteY0" fmla="*/ 2286016 h 2377456"/>
              <a:gd name="connsiteX1" fmla="*/ 0 w 5151830"/>
              <a:gd name="connsiteY1" fmla="*/ 0 h 2377456"/>
              <a:gd name="connsiteX2" fmla="*/ 4940448 w 5151830"/>
              <a:gd name="connsiteY2" fmla="*/ 0 h 2377456"/>
              <a:gd name="connsiteX3" fmla="*/ 5151830 w 5151830"/>
              <a:gd name="connsiteY3" fmla="*/ 2377456 h 2377456"/>
              <a:gd name="connsiteX0" fmla="*/ 0 w 4940448"/>
              <a:gd name="connsiteY0" fmla="*/ 2286016 h 2286016"/>
              <a:gd name="connsiteX1" fmla="*/ 0 w 4940448"/>
              <a:gd name="connsiteY1" fmla="*/ 0 h 2286016"/>
              <a:gd name="connsiteX2" fmla="*/ 4940448 w 4940448"/>
              <a:gd name="connsiteY2" fmla="*/ 0 h 2286016"/>
              <a:gd name="connsiteX3" fmla="*/ 4883881 w 4940448"/>
              <a:gd name="connsiteY3" fmla="*/ 1939574 h 2286016"/>
              <a:gd name="connsiteX0" fmla="*/ 29772 w 4940448"/>
              <a:gd name="connsiteY0" fmla="*/ 1925407 h 1939574"/>
              <a:gd name="connsiteX1" fmla="*/ 0 w 4940448"/>
              <a:gd name="connsiteY1" fmla="*/ 0 h 1939574"/>
              <a:gd name="connsiteX2" fmla="*/ 4940448 w 4940448"/>
              <a:gd name="connsiteY2" fmla="*/ 0 h 1939574"/>
              <a:gd name="connsiteX3" fmla="*/ 4883881 w 4940448"/>
              <a:gd name="connsiteY3" fmla="*/ 1939574 h 1939574"/>
              <a:gd name="connsiteX0" fmla="*/ 29772 w 5032743"/>
              <a:gd name="connsiteY0" fmla="*/ 1925407 h 1925407"/>
              <a:gd name="connsiteX1" fmla="*/ 0 w 5032743"/>
              <a:gd name="connsiteY1" fmla="*/ 0 h 1925407"/>
              <a:gd name="connsiteX2" fmla="*/ 4940448 w 5032743"/>
              <a:gd name="connsiteY2" fmla="*/ 0 h 1925407"/>
              <a:gd name="connsiteX3" fmla="*/ 5032743 w 5032743"/>
              <a:gd name="connsiteY3" fmla="*/ 1913816 h 1925407"/>
              <a:gd name="connsiteX0" fmla="*/ 29772 w 4940448"/>
              <a:gd name="connsiteY0" fmla="*/ 1925407 h 1925407"/>
              <a:gd name="connsiteX1" fmla="*/ 0 w 4940448"/>
              <a:gd name="connsiteY1" fmla="*/ 0 h 1925407"/>
              <a:gd name="connsiteX2" fmla="*/ 4940448 w 4940448"/>
              <a:gd name="connsiteY2" fmla="*/ 0 h 1925407"/>
              <a:gd name="connsiteX3" fmla="*/ 4939876 w 4940448"/>
              <a:gd name="connsiteY3" fmla="*/ 1910371 h 192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448" h="1925407">
                <a:moveTo>
                  <a:pt x="29772" y="1925407"/>
                </a:moveTo>
                <a:lnTo>
                  <a:pt x="0" y="0"/>
                </a:lnTo>
                <a:lnTo>
                  <a:pt x="4940448" y="0"/>
                </a:lnTo>
                <a:cubicBezTo>
                  <a:pt x="4940448" y="762005"/>
                  <a:pt x="4939876" y="1910371"/>
                  <a:pt x="4939876" y="1910371"/>
                </a:cubicBezTo>
              </a:path>
            </a:pathLst>
          </a:cu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459523" y="3724152"/>
            <a:ext cx="345448" cy="19692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ovací šipka 13"/>
          <p:cNvCxnSpPr/>
          <p:nvPr/>
        </p:nvCxnSpPr>
        <p:spPr>
          <a:xfrm rot="5400000" flipH="1" flipV="1">
            <a:off x="5418600" y="4634679"/>
            <a:ext cx="1428758" cy="158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16200000" flipH="1">
            <a:off x="2249878" y="3367392"/>
            <a:ext cx="752746" cy="116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5663076" y="3713590"/>
            <a:ext cx="980564" cy="22334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A9A00"/>
              </a:solidFill>
            </a:endParaRPr>
          </a:p>
        </p:txBody>
      </p:sp>
      <p:cxnSp>
        <p:nvCxnSpPr>
          <p:cNvPr id="17" name="Přímá spojovací šipka 16"/>
          <p:cNvCxnSpPr/>
          <p:nvPr/>
        </p:nvCxnSpPr>
        <p:spPr>
          <a:xfrm flipH="1">
            <a:off x="2699792" y="2636912"/>
            <a:ext cx="360040" cy="2211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3275856" y="2636912"/>
            <a:ext cx="1451741" cy="30565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3563888" y="2636912"/>
            <a:ext cx="2244364" cy="17027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26" name="Objekt 25"/>
          <p:cNvGraphicFramePr>
            <a:graphicFrameLocks noChangeAspect="1"/>
          </p:cNvGraphicFramePr>
          <p:nvPr/>
        </p:nvGraphicFramePr>
        <p:xfrm>
          <a:off x="683568" y="1772816"/>
          <a:ext cx="3168352" cy="848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Rovnice" r:id="rId3" imgW="1612800" imgH="431640" progId="Equation.3">
                  <p:embed/>
                </p:oleObj>
              </mc:Choice>
              <mc:Fallback>
                <p:oleObj name="Rovnice" r:id="rId3" imgW="16128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772816"/>
                        <a:ext cx="3168352" cy="8486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788024" y="2852936"/>
          <a:ext cx="4032448" cy="478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Rovnice" r:id="rId5" imgW="1815840" imgH="215640" progId="Equation.3">
                  <p:embed/>
                </p:oleObj>
              </mc:Choice>
              <mc:Fallback>
                <p:oleObj name="Rovnice" r:id="rId5" imgW="181584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852936"/>
                        <a:ext cx="4032448" cy="4785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ovéPole 34"/>
          <p:cNvSpPr txBox="1"/>
          <p:nvPr/>
        </p:nvSpPr>
        <p:spPr>
          <a:xfrm>
            <a:off x="323528" y="6093296"/>
            <a:ext cx="3816424" cy="47672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200" b="1" dirty="0" smtClean="0">
                <a:solidFill>
                  <a:schemeClr val="tx1"/>
                </a:solidFill>
              </a:rPr>
              <a:t>Kolikrát se zvětší plocha pístů,</a:t>
            </a:r>
            <a:endParaRPr lang="cs-CZ" sz="2200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6804248" y="3717032"/>
            <a:ext cx="2088232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r>
              <a:rPr lang="cs-CZ" sz="2400" b="1" baseline="-25000" dirty="0" smtClean="0">
                <a:solidFill>
                  <a:schemeClr val="tx1"/>
                </a:solidFill>
              </a:rPr>
              <a:t>2</a:t>
            </a:r>
            <a:r>
              <a:rPr lang="cs-CZ" sz="2400" b="1" dirty="0" smtClean="0">
                <a:solidFill>
                  <a:schemeClr val="tx1"/>
                </a:solidFill>
              </a:rPr>
              <a:t> = 100</a:t>
            </a:r>
            <a:r>
              <a:rPr lang="cs-CZ" sz="2400" b="1" baseline="-25000" dirty="0" smtClean="0">
                <a:solidFill>
                  <a:schemeClr val="tx1"/>
                </a:solidFill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</a:rPr>
              <a:t>cm</a:t>
            </a:r>
            <a:r>
              <a:rPr lang="cs-CZ" sz="2400" b="1" baseline="30000" dirty="0" smtClean="0">
                <a:solidFill>
                  <a:schemeClr val="tx1"/>
                </a:solidFill>
              </a:rPr>
              <a:t>2</a:t>
            </a:r>
            <a:r>
              <a:rPr lang="cs-CZ" sz="2400" b="1" dirty="0" smtClean="0">
                <a:solidFill>
                  <a:schemeClr val="tx1"/>
                </a:solidFill>
              </a:rPr>
              <a:t> =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>= 0,01 m</a:t>
            </a:r>
            <a:r>
              <a:rPr lang="cs-CZ" sz="2400" b="1" baseline="30000" dirty="0" smtClean="0">
                <a:solidFill>
                  <a:schemeClr val="tx1"/>
                </a:solidFill>
              </a:rPr>
              <a:t>2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4211960" y="6093296"/>
            <a:ext cx="4680520" cy="47672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200" b="1" dirty="0" smtClean="0">
                <a:solidFill>
                  <a:schemeClr val="tx1"/>
                </a:solidFill>
              </a:rPr>
              <a:t>tolikrát se zvětší síla působící na píst.</a:t>
            </a:r>
            <a:endParaRPr lang="cs-CZ" sz="2200" b="1" dirty="0">
              <a:solidFill>
                <a:schemeClr val="tx1"/>
              </a:solidFill>
            </a:endParaRP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259632" y="2924944"/>
          <a:ext cx="1152128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Rovnice" r:id="rId7" imgW="545760" imgH="215640" progId="Equation.3">
                  <p:embed/>
                </p:oleObj>
              </mc:Choice>
              <mc:Fallback>
                <p:oleObj name="Rovnice" r:id="rId7" imgW="54576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924944"/>
                        <a:ext cx="1152128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5" grpId="0" animBg="1"/>
      <p:bldP spid="45" grpId="1" animBg="1"/>
      <p:bldP spid="44" grpId="0" animBg="1"/>
      <p:bldP spid="44" grpId="1" animBg="1"/>
      <p:bldP spid="40" grpId="0" animBg="1"/>
      <p:bldP spid="40" grpId="1" animBg="1"/>
      <p:bldP spid="35" grpId="0" animBg="1"/>
      <p:bldP spid="41" grpId="0" animBg="1"/>
      <p:bldP spid="41" grpId="1" animBg="1"/>
      <p:bldP spid="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33416" y="293747"/>
            <a:ext cx="853475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Příklad 1: Na malý píst o ploše 3 cm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působí síla 600 N. Jak velká síla působí na velký píst o ploše 12 cm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?</a:t>
            </a:r>
            <a:endParaRPr lang="cs-CZ" sz="24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85720" y="2143116"/>
            <a:ext cx="3214710" cy="23670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Zápis:</a:t>
            </a:r>
            <a:endParaRPr lang="cs-CZ" sz="2400" b="1" dirty="0"/>
          </a:p>
        </p:txBody>
      </p:sp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285720" y="2643182"/>
          <a:ext cx="2728913" cy="171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Rovnice" r:id="rId3" imgW="1498320" imgH="939600" progId="Equation.3">
                  <p:embed/>
                </p:oleObj>
              </mc:Choice>
              <mc:Fallback>
                <p:oleObj name="Rovnice" r:id="rId3" imgW="1498320" imgH="939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2643182"/>
                        <a:ext cx="2728913" cy="171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ovéPole 24"/>
          <p:cNvSpPr txBox="1"/>
          <p:nvPr/>
        </p:nvSpPr>
        <p:spPr>
          <a:xfrm>
            <a:off x="285720" y="4714884"/>
            <a:ext cx="3214710" cy="19119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Řešení úvahou:</a:t>
            </a:r>
          </a:p>
          <a:p>
            <a:r>
              <a:rPr lang="cs-CZ" sz="2400" dirty="0" smtClean="0"/>
              <a:t>Plocha se zvětšila 4x,</a:t>
            </a:r>
          </a:p>
          <a:p>
            <a:r>
              <a:rPr lang="cs-CZ" sz="2400" dirty="0" smtClean="0"/>
              <a:t>síla se také 4x zvětší.</a:t>
            </a:r>
          </a:p>
          <a:p>
            <a:r>
              <a:rPr lang="cs-CZ" sz="2400" dirty="0" smtClean="0"/>
              <a:t>F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= 4.600 N</a:t>
            </a:r>
          </a:p>
          <a:p>
            <a:r>
              <a:rPr lang="cs-CZ" sz="2400" u="dbl" dirty="0" smtClean="0"/>
              <a:t>F</a:t>
            </a:r>
            <a:r>
              <a:rPr lang="cs-CZ" sz="2400" u="dbl" baseline="-25000" dirty="0" smtClean="0"/>
              <a:t>2 </a:t>
            </a:r>
            <a:r>
              <a:rPr lang="cs-CZ" sz="2400" u="dbl" dirty="0" smtClean="0"/>
              <a:t>= 2400 N</a:t>
            </a:r>
          </a:p>
          <a:p>
            <a:endParaRPr lang="cs-CZ" sz="2400" b="1" dirty="0" smtClean="0"/>
          </a:p>
          <a:p>
            <a:endParaRPr lang="cs-CZ" sz="24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714744" y="2143116"/>
            <a:ext cx="2545431" cy="45005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Řešení výpočtem: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/>
          </a:p>
        </p:txBody>
      </p:sp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3749675" y="2568575"/>
          <a:ext cx="2428875" cy="347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Rovnice" r:id="rId5" imgW="1333440" imgH="1904760" progId="Equation.3">
                  <p:embed/>
                </p:oleObj>
              </mc:Choice>
              <mc:Fallback>
                <p:oleObj name="Rovnice" r:id="rId5" imgW="1333440" imgH="1904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675" y="2568575"/>
                        <a:ext cx="2428875" cy="347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ovéPole 30"/>
          <p:cNvSpPr txBox="1"/>
          <p:nvPr/>
        </p:nvSpPr>
        <p:spPr>
          <a:xfrm>
            <a:off x="6429388" y="4714884"/>
            <a:ext cx="2392641" cy="19119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Odpověď:</a:t>
            </a:r>
          </a:p>
          <a:p>
            <a:r>
              <a:rPr lang="cs-CZ" sz="2400" dirty="0" smtClean="0"/>
              <a:t>Na velký píst bude působit síla o velikosti 2400 N</a:t>
            </a:r>
          </a:p>
          <a:p>
            <a:endParaRPr lang="cs-CZ" sz="2400" b="1" dirty="0" smtClean="0"/>
          </a:p>
          <a:p>
            <a:endParaRPr lang="cs-CZ" sz="2400" b="1" dirty="0"/>
          </a:p>
        </p:txBody>
      </p:sp>
      <p:pic>
        <p:nvPicPr>
          <p:cNvPr id="10" name="Picture 4" descr="Soubor:Cric 005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 l="22047" t="4724" b="12598"/>
          <a:stretch>
            <a:fillRect/>
          </a:stretch>
        </p:blipFill>
        <p:spPr bwMode="auto">
          <a:xfrm>
            <a:off x="6429388" y="2071678"/>
            <a:ext cx="1768090" cy="2500330"/>
          </a:xfrm>
          <a:prstGeom prst="rect">
            <a:avLst/>
          </a:prstGeom>
          <a:noFill/>
        </p:spPr>
      </p:pic>
      <p:sp>
        <p:nvSpPr>
          <p:cNvPr id="11" name="Zaoblený obdélníkový popisek 10"/>
          <p:cNvSpPr/>
          <p:nvPr/>
        </p:nvSpPr>
        <p:spPr>
          <a:xfrm>
            <a:off x="7715272" y="2071678"/>
            <a:ext cx="1008262" cy="857256"/>
          </a:xfrm>
          <a:prstGeom prst="wedgeRoundRectCallout">
            <a:avLst>
              <a:gd name="adj1" fmla="val -119223"/>
              <a:gd name="adj2" fmla="val 3878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cs-CZ" sz="2400" b="1" dirty="0" smtClean="0"/>
              <a:t>Velký píst</a:t>
            </a:r>
            <a:endParaRPr lang="cs-CZ" sz="2400" b="1" dirty="0"/>
          </a:p>
        </p:txBody>
      </p:sp>
      <p:sp>
        <p:nvSpPr>
          <p:cNvPr id="12" name="Zaoblený obdélníkový popisek 11"/>
          <p:cNvSpPr/>
          <p:nvPr/>
        </p:nvSpPr>
        <p:spPr>
          <a:xfrm>
            <a:off x="7786710" y="3714752"/>
            <a:ext cx="1008262" cy="857256"/>
          </a:xfrm>
          <a:prstGeom prst="wedgeRoundRectCallout">
            <a:avLst>
              <a:gd name="adj1" fmla="val -99796"/>
              <a:gd name="adj2" fmla="val -7376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cs-CZ" sz="2400" b="1" dirty="0" smtClean="0"/>
              <a:t>Malý píst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7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2972" y="116632"/>
            <a:ext cx="8424863" cy="83099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Jistě jste někdy viděli nákladní auto, které z korby vysypává písek nebo uhlí. </a:t>
            </a:r>
          </a:p>
        </p:txBody>
      </p:sp>
      <p:sp>
        <p:nvSpPr>
          <p:cNvPr id="2191" name="Text Box 143"/>
          <p:cNvSpPr txBox="1">
            <a:spLocks noChangeArrowheads="1"/>
          </p:cNvSpPr>
          <p:nvPr/>
        </p:nvSpPr>
        <p:spPr bwMode="auto">
          <a:xfrm>
            <a:off x="343692" y="3140968"/>
            <a:ext cx="7993063" cy="83099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Nebo jste zažili u zubního lékaře, jak si Vás zvedá i s křeslem do potřebné výšky.</a:t>
            </a:r>
          </a:p>
        </p:txBody>
      </p:sp>
      <p:sp>
        <p:nvSpPr>
          <p:cNvPr id="2192" name="Text Box 144"/>
          <p:cNvSpPr txBox="1">
            <a:spLocks noChangeArrowheads="1"/>
          </p:cNvSpPr>
          <p:nvPr/>
        </p:nvSpPr>
        <p:spPr bwMode="auto">
          <a:xfrm>
            <a:off x="254492" y="4395666"/>
            <a:ext cx="3237388" cy="461665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Čím a jak se to dokáže?</a:t>
            </a:r>
          </a:p>
        </p:txBody>
      </p:sp>
      <p:sp>
        <p:nvSpPr>
          <p:cNvPr id="2193" name="Text Box 145"/>
          <p:cNvSpPr txBox="1">
            <a:spLocks noChangeArrowheads="1"/>
          </p:cNvSpPr>
          <p:nvPr/>
        </p:nvSpPr>
        <p:spPr bwMode="auto">
          <a:xfrm>
            <a:off x="254492" y="5154681"/>
            <a:ext cx="3269630" cy="1015663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Na to odpoví </a:t>
            </a:r>
            <a:endParaRPr lang="cs-CZ" sz="2400" b="1" dirty="0" smtClean="0"/>
          </a:p>
          <a:p>
            <a:pPr>
              <a:spcBef>
                <a:spcPct val="50000"/>
              </a:spcBef>
            </a:pPr>
            <a:r>
              <a:rPr lang="cs-CZ" sz="2400" b="1" dirty="0" smtClean="0">
                <a:solidFill>
                  <a:srgbClr val="009900"/>
                </a:solidFill>
              </a:rPr>
              <a:t>Pascalův </a:t>
            </a:r>
            <a:r>
              <a:rPr lang="cs-CZ" sz="2400" b="1" dirty="0">
                <a:solidFill>
                  <a:srgbClr val="009900"/>
                </a:solidFill>
              </a:rPr>
              <a:t>zákon</a:t>
            </a:r>
            <a:r>
              <a:rPr lang="cs-CZ" sz="2000" dirty="0"/>
              <a:t>.</a:t>
            </a:r>
          </a:p>
        </p:txBody>
      </p:sp>
      <p:pic>
        <p:nvPicPr>
          <p:cNvPr id="2194" name="Picture 146" descr="427164-483703468-kart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72" y="1132387"/>
            <a:ext cx="2311400" cy="173196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95" name="Picture 147" descr="big_5538279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345" y="1124744"/>
            <a:ext cx="2297113" cy="17208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97" name="Picture 149" descr="blaise-pascal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4076700"/>
            <a:ext cx="2305050" cy="19208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98" name="Picture 150" descr="pascal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076700"/>
            <a:ext cx="2016125" cy="19431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99" name="Picture 151" descr="zdravotnicka_technika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1" y="1144380"/>
            <a:ext cx="2619375" cy="17430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00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500"/>
                                        <p:tgtEl>
                                          <p:spTgt spid="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1000"/>
                                        <p:tgtEl>
                                          <p:spTgt spid="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1000"/>
                                        <p:tgtEl>
                                          <p:spTgt spid="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6" grpId="0" animBg="1"/>
      <p:bldP spid="2191" grpId="0" animBg="1"/>
      <p:bldP spid="2192" grpId="0" animBg="1"/>
      <p:bldP spid="21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olný tvar 8"/>
          <p:cNvSpPr/>
          <p:nvPr/>
        </p:nvSpPr>
        <p:spPr>
          <a:xfrm rot="10800000">
            <a:off x="3589039" y="3856715"/>
            <a:ext cx="2089828" cy="2291194"/>
          </a:xfrm>
          <a:custGeom>
            <a:avLst/>
            <a:gdLst>
              <a:gd name="connsiteX0" fmla="*/ 345291 w 2071702"/>
              <a:gd name="connsiteY0" fmla="*/ 0 h 2286016"/>
              <a:gd name="connsiteX1" fmla="*/ 1726411 w 2071702"/>
              <a:gd name="connsiteY1" fmla="*/ 0 h 2286016"/>
              <a:gd name="connsiteX2" fmla="*/ 2071702 w 2071702"/>
              <a:gd name="connsiteY2" fmla="*/ 345291 h 2286016"/>
              <a:gd name="connsiteX3" fmla="*/ 2071702 w 2071702"/>
              <a:gd name="connsiteY3" fmla="*/ 2286016 h 2286016"/>
              <a:gd name="connsiteX4" fmla="*/ 2071702 w 2071702"/>
              <a:gd name="connsiteY4" fmla="*/ 2286016 h 2286016"/>
              <a:gd name="connsiteX5" fmla="*/ 0 w 2071702"/>
              <a:gd name="connsiteY5" fmla="*/ 2286016 h 2286016"/>
              <a:gd name="connsiteX6" fmla="*/ 0 w 2071702"/>
              <a:gd name="connsiteY6" fmla="*/ 2286016 h 2286016"/>
              <a:gd name="connsiteX7" fmla="*/ 0 w 2071702"/>
              <a:gd name="connsiteY7" fmla="*/ 345291 h 2286016"/>
              <a:gd name="connsiteX8" fmla="*/ 345291 w 2071702"/>
              <a:gd name="connsiteY8" fmla="*/ 0 h 2286016"/>
              <a:gd name="connsiteX0" fmla="*/ 402839 w 2129250"/>
              <a:gd name="connsiteY0" fmla="*/ 0 h 2286016"/>
              <a:gd name="connsiteX1" fmla="*/ 1783959 w 2129250"/>
              <a:gd name="connsiteY1" fmla="*/ 0 h 2286016"/>
              <a:gd name="connsiteX2" fmla="*/ 2129250 w 2129250"/>
              <a:gd name="connsiteY2" fmla="*/ 345291 h 2286016"/>
              <a:gd name="connsiteX3" fmla="*/ 2129250 w 2129250"/>
              <a:gd name="connsiteY3" fmla="*/ 2286016 h 2286016"/>
              <a:gd name="connsiteX4" fmla="*/ 2129250 w 2129250"/>
              <a:gd name="connsiteY4" fmla="*/ 2286016 h 2286016"/>
              <a:gd name="connsiteX5" fmla="*/ 57548 w 2129250"/>
              <a:gd name="connsiteY5" fmla="*/ 2286016 h 2286016"/>
              <a:gd name="connsiteX6" fmla="*/ 57548 w 2129250"/>
              <a:gd name="connsiteY6" fmla="*/ 2286016 h 2286016"/>
              <a:gd name="connsiteX7" fmla="*/ 57548 w 2129250"/>
              <a:gd name="connsiteY7" fmla="*/ 345291 h 2286016"/>
              <a:gd name="connsiteX8" fmla="*/ 402839 w 2129250"/>
              <a:gd name="connsiteY8" fmla="*/ 0 h 2286016"/>
              <a:gd name="connsiteX0" fmla="*/ 402839 w 2129250"/>
              <a:gd name="connsiteY0" fmla="*/ 0 h 2286016"/>
              <a:gd name="connsiteX1" fmla="*/ 1783959 w 2129250"/>
              <a:gd name="connsiteY1" fmla="*/ 0 h 2286016"/>
              <a:gd name="connsiteX2" fmla="*/ 2129250 w 2129250"/>
              <a:gd name="connsiteY2" fmla="*/ 345291 h 2286016"/>
              <a:gd name="connsiteX3" fmla="*/ 2129250 w 2129250"/>
              <a:gd name="connsiteY3" fmla="*/ 2286016 h 2286016"/>
              <a:gd name="connsiteX4" fmla="*/ 2129250 w 2129250"/>
              <a:gd name="connsiteY4" fmla="*/ 2286016 h 2286016"/>
              <a:gd name="connsiteX5" fmla="*/ 57548 w 2129250"/>
              <a:gd name="connsiteY5" fmla="*/ 2286016 h 2286016"/>
              <a:gd name="connsiteX6" fmla="*/ 57548 w 2129250"/>
              <a:gd name="connsiteY6" fmla="*/ 2286016 h 2286016"/>
              <a:gd name="connsiteX7" fmla="*/ 57548 w 2129250"/>
              <a:gd name="connsiteY7" fmla="*/ 345291 h 2286016"/>
              <a:gd name="connsiteX8" fmla="*/ 402839 w 2129250"/>
              <a:gd name="connsiteY8" fmla="*/ 0 h 2286016"/>
              <a:gd name="connsiteX0" fmla="*/ 57548 w 2220690"/>
              <a:gd name="connsiteY0" fmla="*/ 2286016 h 2377456"/>
              <a:gd name="connsiteX1" fmla="*/ 57548 w 2220690"/>
              <a:gd name="connsiteY1" fmla="*/ 2286016 h 2377456"/>
              <a:gd name="connsiteX2" fmla="*/ 57548 w 2220690"/>
              <a:gd name="connsiteY2" fmla="*/ 345291 h 2377456"/>
              <a:gd name="connsiteX3" fmla="*/ 402839 w 2220690"/>
              <a:gd name="connsiteY3" fmla="*/ 0 h 2377456"/>
              <a:gd name="connsiteX4" fmla="*/ 1783959 w 2220690"/>
              <a:gd name="connsiteY4" fmla="*/ 0 h 2377456"/>
              <a:gd name="connsiteX5" fmla="*/ 2129250 w 2220690"/>
              <a:gd name="connsiteY5" fmla="*/ 345291 h 2377456"/>
              <a:gd name="connsiteX6" fmla="*/ 2129250 w 2220690"/>
              <a:gd name="connsiteY6" fmla="*/ 2286016 h 2377456"/>
              <a:gd name="connsiteX7" fmla="*/ 2220690 w 2220690"/>
              <a:gd name="connsiteY7" fmla="*/ 2377456 h 2377456"/>
              <a:gd name="connsiteX0" fmla="*/ 1833 w 2164975"/>
              <a:gd name="connsiteY0" fmla="*/ 2286016 h 2377456"/>
              <a:gd name="connsiteX1" fmla="*/ 1833 w 2164975"/>
              <a:gd name="connsiteY1" fmla="*/ 2286016 h 2377456"/>
              <a:gd name="connsiteX2" fmla="*/ 1833 w 2164975"/>
              <a:gd name="connsiteY2" fmla="*/ 345291 h 2377456"/>
              <a:gd name="connsiteX3" fmla="*/ 347124 w 2164975"/>
              <a:gd name="connsiteY3" fmla="*/ 0 h 2377456"/>
              <a:gd name="connsiteX4" fmla="*/ 1728244 w 2164975"/>
              <a:gd name="connsiteY4" fmla="*/ 0 h 2377456"/>
              <a:gd name="connsiteX5" fmla="*/ 2073535 w 2164975"/>
              <a:gd name="connsiteY5" fmla="*/ 345291 h 2377456"/>
              <a:gd name="connsiteX6" fmla="*/ 2073535 w 2164975"/>
              <a:gd name="connsiteY6" fmla="*/ 2286016 h 2377456"/>
              <a:gd name="connsiteX7" fmla="*/ 2164975 w 2164975"/>
              <a:gd name="connsiteY7" fmla="*/ 2377456 h 2377456"/>
              <a:gd name="connsiteX0" fmla="*/ 18126 w 2181268"/>
              <a:gd name="connsiteY0" fmla="*/ 2286016 h 2377456"/>
              <a:gd name="connsiteX1" fmla="*/ 18126 w 2181268"/>
              <a:gd name="connsiteY1" fmla="*/ 2286016 h 2377456"/>
              <a:gd name="connsiteX2" fmla="*/ 18126 w 2181268"/>
              <a:gd name="connsiteY2" fmla="*/ 345291 h 2377456"/>
              <a:gd name="connsiteX3" fmla="*/ 363417 w 2181268"/>
              <a:gd name="connsiteY3" fmla="*/ 0 h 2377456"/>
              <a:gd name="connsiteX4" fmla="*/ 1744537 w 2181268"/>
              <a:gd name="connsiteY4" fmla="*/ 0 h 2377456"/>
              <a:gd name="connsiteX5" fmla="*/ 2089828 w 2181268"/>
              <a:gd name="connsiteY5" fmla="*/ 345291 h 2377456"/>
              <a:gd name="connsiteX6" fmla="*/ 2089828 w 2181268"/>
              <a:gd name="connsiteY6" fmla="*/ 2286016 h 2377456"/>
              <a:gd name="connsiteX7" fmla="*/ 2181268 w 2181268"/>
              <a:gd name="connsiteY7" fmla="*/ 2377456 h 2377456"/>
              <a:gd name="connsiteX0" fmla="*/ 18126 w 2089828"/>
              <a:gd name="connsiteY0" fmla="*/ 2286016 h 2286016"/>
              <a:gd name="connsiteX1" fmla="*/ 18126 w 2089828"/>
              <a:gd name="connsiteY1" fmla="*/ 2286016 h 2286016"/>
              <a:gd name="connsiteX2" fmla="*/ 18126 w 2089828"/>
              <a:gd name="connsiteY2" fmla="*/ 345291 h 2286016"/>
              <a:gd name="connsiteX3" fmla="*/ 363417 w 2089828"/>
              <a:gd name="connsiteY3" fmla="*/ 0 h 2286016"/>
              <a:gd name="connsiteX4" fmla="*/ 1744537 w 2089828"/>
              <a:gd name="connsiteY4" fmla="*/ 0 h 2286016"/>
              <a:gd name="connsiteX5" fmla="*/ 2089828 w 2089828"/>
              <a:gd name="connsiteY5" fmla="*/ 345291 h 2286016"/>
              <a:gd name="connsiteX6" fmla="*/ 2089828 w 2089828"/>
              <a:gd name="connsiteY6" fmla="*/ 2286016 h 2286016"/>
              <a:gd name="connsiteX7" fmla="*/ 2042971 w 2089828"/>
              <a:gd name="connsiteY7" fmla="*/ 2033499 h 2286016"/>
              <a:gd name="connsiteX0" fmla="*/ 18126 w 2114979"/>
              <a:gd name="connsiteY0" fmla="*/ 2286016 h 2321531"/>
              <a:gd name="connsiteX1" fmla="*/ 18126 w 2114979"/>
              <a:gd name="connsiteY1" fmla="*/ 2286016 h 2321531"/>
              <a:gd name="connsiteX2" fmla="*/ 18126 w 2114979"/>
              <a:gd name="connsiteY2" fmla="*/ 345291 h 2321531"/>
              <a:gd name="connsiteX3" fmla="*/ 363417 w 2114979"/>
              <a:gd name="connsiteY3" fmla="*/ 0 h 2321531"/>
              <a:gd name="connsiteX4" fmla="*/ 1744537 w 2114979"/>
              <a:gd name="connsiteY4" fmla="*/ 0 h 2321531"/>
              <a:gd name="connsiteX5" fmla="*/ 2089828 w 2114979"/>
              <a:gd name="connsiteY5" fmla="*/ 345291 h 2321531"/>
              <a:gd name="connsiteX6" fmla="*/ 2089828 w 2114979"/>
              <a:gd name="connsiteY6" fmla="*/ 2286016 h 2321531"/>
              <a:gd name="connsiteX7" fmla="*/ 2114979 w 2114979"/>
              <a:gd name="connsiteY7" fmla="*/ 2321531 h 2321531"/>
              <a:gd name="connsiteX0" fmla="*/ 18126 w 2114978"/>
              <a:gd name="connsiteY0" fmla="*/ 2286016 h 2681570"/>
              <a:gd name="connsiteX1" fmla="*/ 18126 w 2114978"/>
              <a:gd name="connsiteY1" fmla="*/ 2286016 h 2681570"/>
              <a:gd name="connsiteX2" fmla="*/ 18126 w 2114978"/>
              <a:gd name="connsiteY2" fmla="*/ 345291 h 2681570"/>
              <a:gd name="connsiteX3" fmla="*/ 363417 w 2114978"/>
              <a:gd name="connsiteY3" fmla="*/ 0 h 2681570"/>
              <a:gd name="connsiteX4" fmla="*/ 1744537 w 2114978"/>
              <a:gd name="connsiteY4" fmla="*/ 0 h 2681570"/>
              <a:gd name="connsiteX5" fmla="*/ 2089828 w 2114978"/>
              <a:gd name="connsiteY5" fmla="*/ 345291 h 2681570"/>
              <a:gd name="connsiteX6" fmla="*/ 2089828 w 2114978"/>
              <a:gd name="connsiteY6" fmla="*/ 2286016 h 2681570"/>
              <a:gd name="connsiteX7" fmla="*/ 2114978 w 2114978"/>
              <a:gd name="connsiteY7" fmla="*/ 2681570 h 2681570"/>
              <a:gd name="connsiteX0" fmla="*/ 18126 w 2114978"/>
              <a:gd name="connsiteY0" fmla="*/ 2286016 h 2681570"/>
              <a:gd name="connsiteX1" fmla="*/ 18126 w 2114978"/>
              <a:gd name="connsiteY1" fmla="*/ 2286016 h 2681570"/>
              <a:gd name="connsiteX2" fmla="*/ 18126 w 2114978"/>
              <a:gd name="connsiteY2" fmla="*/ 345291 h 2681570"/>
              <a:gd name="connsiteX3" fmla="*/ 363417 w 2114978"/>
              <a:gd name="connsiteY3" fmla="*/ 0 h 2681570"/>
              <a:gd name="connsiteX4" fmla="*/ 1744537 w 2114978"/>
              <a:gd name="connsiteY4" fmla="*/ 0 h 2681570"/>
              <a:gd name="connsiteX5" fmla="*/ 2089828 w 2114978"/>
              <a:gd name="connsiteY5" fmla="*/ 345291 h 2681570"/>
              <a:gd name="connsiteX6" fmla="*/ 2089828 w 2114978"/>
              <a:gd name="connsiteY6" fmla="*/ 2286016 h 2681570"/>
              <a:gd name="connsiteX7" fmla="*/ 2114978 w 2114978"/>
              <a:gd name="connsiteY7" fmla="*/ 2681570 h 2681570"/>
              <a:gd name="connsiteX0" fmla="*/ 18126 w 2547027"/>
              <a:gd name="connsiteY0" fmla="*/ 2286016 h 2321530"/>
              <a:gd name="connsiteX1" fmla="*/ 18126 w 2547027"/>
              <a:gd name="connsiteY1" fmla="*/ 2286016 h 2321530"/>
              <a:gd name="connsiteX2" fmla="*/ 18126 w 2547027"/>
              <a:gd name="connsiteY2" fmla="*/ 345291 h 2321530"/>
              <a:gd name="connsiteX3" fmla="*/ 363417 w 2547027"/>
              <a:gd name="connsiteY3" fmla="*/ 0 h 2321530"/>
              <a:gd name="connsiteX4" fmla="*/ 1744537 w 2547027"/>
              <a:gd name="connsiteY4" fmla="*/ 0 h 2321530"/>
              <a:gd name="connsiteX5" fmla="*/ 2089828 w 2547027"/>
              <a:gd name="connsiteY5" fmla="*/ 345291 h 2321530"/>
              <a:gd name="connsiteX6" fmla="*/ 2089828 w 2547027"/>
              <a:gd name="connsiteY6" fmla="*/ 2286016 h 2321530"/>
              <a:gd name="connsiteX7" fmla="*/ 2547027 w 2547027"/>
              <a:gd name="connsiteY7" fmla="*/ 2321530 h 2321530"/>
              <a:gd name="connsiteX0" fmla="*/ 18126 w 2547027"/>
              <a:gd name="connsiteY0" fmla="*/ 2286016 h 2321530"/>
              <a:gd name="connsiteX1" fmla="*/ 18126 w 2547027"/>
              <a:gd name="connsiteY1" fmla="*/ 2286016 h 2321530"/>
              <a:gd name="connsiteX2" fmla="*/ 18126 w 2547027"/>
              <a:gd name="connsiteY2" fmla="*/ 345291 h 2321530"/>
              <a:gd name="connsiteX3" fmla="*/ 363417 w 2547027"/>
              <a:gd name="connsiteY3" fmla="*/ 0 h 2321530"/>
              <a:gd name="connsiteX4" fmla="*/ 1744537 w 2547027"/>
              <a:gd name="connsiteY4" fmla="*/ 0 h 2321530"/>
              <a:gd name="connsiteX5" fmla="*/ 2089828 w 2547027"/>
              <a:gd name="connsiteY5" fmla="*/ 345291 h 2321530"/>
              <a:gd name="connsiteX6" fmla="*/ 2547027 w 2547027"/>
              <a:gd name="connsiteY6" fmla="*/ 2321530 h 2321530"/>
              <a:gd name="connsiteX0" fmla="*/ 18126 w 2114978"/>
              <a:gd name="connsiteY0" fmla="*/ 2286016 h 2321530"/>
              <a:gd name="connsiteX1" fmla="*/ 18126 w 2114978"/>
              <a:gd name="connsiteY1" fmla="*/ 2286016 h 2321530"/>
              <a:gd name="connsiteX2" fmla="*/ 18126 w 2114978"/>
              <a:gd name="connsiteY2" fmla="*/ 345291 h 2321530"/>
              <a:gd name="connsiteX3" fmla="*/ 363417 w 2114978"/>
              <a:gd name="connsiteY3" fmla="*/ 0 h 2321530"/>
              <a:gd name="connsiteX4" fmla="*/ 1744537 w 2114978"/>
              <a:gd name="connsiteY4" fmla="*/ 0 h 2321530"/>
              <a:gd name="connsiteX5" fmla="*/ 2089828 w 2114978"/>
              <a:gd name="connsiteY5" fmla="*/ 345291 h 2321530"/>
              <a:gd name="connsiteX6" fmla="*/ 2114978 w 2114978"/>
              <a:gd name="connsiteY6" fmla="*/ 2321530 h 2321530"/>
              <a:gd name="connsiteX0" fmla="*/ 18126 w 2089828"/>
              <a:gd name="connsiteY0" fmla="*/ 2286016 h 2291194"/>
              <a:gd name="connsiteX1" fmla="*/ 18126 w 2089828"/>
              <a:gd name="connsiteY1" fmla="*/ 2286016 h 2291194"/>
              <a:gd name="connsiteX2" fmla="*/ 18126 w 2089828"/>
              <a:gd name="connsiteY2" fmla="*/ 345291 h 2291194"/>
              <a:gd name="connsiteX3" fmla="*/ 363417 w 2089828"/>
              <a:gd name="connsiteY3" fmla="*/ 0 h 2291194"/>
              <a:gd name="connsiteX4" fmla="*/ 1744537 w 2089828"/>
              <a:gd name="connsiteY4" fmla="*/ 0 h 2291194"/>
              <a:gd name="connsiteX5" fmla="*/ 2089828 w 2089828"/>
              <a:gd name="connsiteY5" fmla="*/ 345291 h 2291194"/>
              <a:gd name="connsiteX6" fmla="*/ 2084642 w 2089828"/>
              <a:gd name="connsiteY6" fmla="*/ 2291194 h 229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9828" h="2291194">
                <a:moveTo>
                  <a:pt x="18126" y="2286016"/>
                </a:moveTo>
                <a:lnTo>
                  <a:pt x="18126" y="2286016"/>
                </a:lnTo>
                <a:cubicBezTo>
                  <a:pt x="18126" y="1962562"/>
                  <a:pt x="0" y="691613"/>
                  <a:pt x="18126" y="345291"/>
                </a:cubicBezTo>
                <a:lnTo>
                  <a:pt x="363417" y="0"/>
                </a:lnTo>
                <a:lnTo>
                  <a:pt x="1744537" y="0"/>
                </a:lnTo>
                <a:lnTo>
                  <a:pt x="2089828" y="345291"/>
                </a:lnTo>
                <a:cubicBezTo>
                  <a:pt x="2088099" y="993925"/>
                  <a:pt x="2086371" y="1642560"/>
                  <a:pt x="2084642" y="2291194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68614" y="404664"/>
            <a:ext cx="8496944" cy="4462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300" b="1" dirty="0" smtClean="0"/>
              <a:t>Už víme, že v kapalině je hydrostatický tlak vyvolaný tíhovou silou.</a:t>
            </a:r>
            <a:endParaRPr lang="cs-CZ" sz="23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68614" y="1124744"/>
            <a:ext cx="8496944" cy="4462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300" b="1" dirty="0" smtClean="0"/>
              <a:t>Tento tlak v kapalině můžeme zvýšit, pokud splníme dvě podmínky:</a:t>
            </a:r>
            <a:endParaRPr lang="cs-CZ" sz="2300" b="1" dirty="0"/>
          </a:p>
        </p:txBody>
      </p:sp>
      <p:sp>
        <p:nvSpPr>
          <p:cNvPr id="10" name="Obdélník 9"/>
          <p:cNvSpPr/>
          <p:nvPr/>
        </p:nvSpPr>
        <p:spPr>
          <a:xfrm>
            <a:off x="3635896" y="3861048"/>
            <a:ext cx="1987236" cy="24359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PÍST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1" name="Přímá spojovací šipka 10"/>
          <p:cNvCxnSpPr/>
          <p:nvPr/>
        </p:nvCxnSpPr>
        <p:spPr>
          <a:xfrm rot="16200000" flipH="1">
            <a:off x="4207620" y="3462469"/>
            <a:ext cx="795127" cy="794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Zaoblený obdélníkový popisek 17"/>
          <p:cNvSpPr/>
          <p:nvPr/>
        </p:nvSpPr>
        <p:spPr>
          <a:xfrm>
            <a:off x="323528" y="4110103"/>
            <a:ext cx="2459558" cy="1656184"/>
          </a:xfrm>
          <a:prstGeom prst="wedgeRoundRectCallout">
            <a:avLst>
              <a:gd name="adj1" fmla="val 79480"/>
              <a:gd name="adj2" fmla="val -1137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Kapalina je </a:t>
            </a:r>
            <a:br>
              <a:rPr lang="cs-CZ" sz="2400" b="1" dirty="0" smtClean="0"/>
            </a:br>
            <a:r>
              <a:rPr lang="cs-CZ" sz="2400" b="1" dirty="0" smtClean="0"/>
              <a:t>v uzavřené nádobě.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  <p:sp>
        <p:nvSpPr>
          <p:cNvPr id="20" name="Zaoblený obdélníkový popisek 19"/>
          <p:cNvSpPr/>
          <p:nvPr/>
        </p:nvSpPr>
        <p:spPr>
          <a:xfrm>
            <a:off x="6200074" y="2989501"/>
            <a:ext cx="2592288" cy="1656184"/>
          </a:xfrm>
          <a:prstGeom prst="wedgeRoundRectCallout">
            <a:avLst>
              <a:gd name="adj1" fmla="val -107819"/>
              <a:gd name="adj2" fmla="val -3703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Na kapalinu působí vnější síla.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0" grpId="0" animBg="1"/>
      <p:bldP spid="18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260648"/>
            <a:ext cx="849694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Pascalův zákon: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Působí-li na kapalinu v uzavřené nádobě vnější tlaková síla, </a:t>
            </a:r>
            <a:br>
              <a:rPr lang="cs-CZ" sz="2400" b="1" dirty="0" smtClean="0"/>
            </a:br>
            <a:r>
              <a:rPr lang="cs-CZ" sz="2400" b="1" dirty="0" smtClean="0"/>
              <a:t>zvýší se tlak ve všech místech kapaliny stejně.</a:t>
            </a:r>
            <a:endParaRPr lang="cs-CZ" sz="2400" b="1" dirty="0"/>
          </a:p>
        </p:txBody>
      </p:sp>
      <p:sp>
        <p:nvSpPr>
          <p:cNvPr id="9" name="Obdélník s odříznutým rohem na stejné straně 8"/>
          <p:cNvSpPr/>
          <p:nvPr/>
        </p:nvSpPr>
        <p:spPr>
          <a:xfrm rot="10800000">
            <a:off x="391407" y="3628226"/>
            <a:ext cx="2071702" cy="2286016"/>
          </a:xfrm>
          <a:prstGeom prst="snip2Same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20262" y="3592711"/>
            <a:ext cx="1999622" cy="24359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PÍST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1" name="Přímá spojovací šipka 10"/>
          <p:cNvCxnSpPr/>
          <p:nvPr/>
        </p:nvCxnSpPr>
        <p:spPr>
          <a:xfrm rot="16200000" flipH="1">
            <a:off x="1009988" y="3194132"/>
            <a:ext cx="795127" cy="794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Zaoblený obdélník 21"/>
          <p:cNvSpPr/>
          <p:nvPr/>
        </p:nvSpPr>
        <p:spPr>
          <a:xfrm>
            <a:off x="5988675" y="2949263"/>
            <a:ext cx="2833353" cy="35030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Zákon platí pro jakoukoliv „nádobu“: </a:t>
            </a:r>
            <a:br>
              <a:rPr lang="cs-CZ" sz="2400" b="1" dirty="0" smtClean="0"/>
            </a:br>
            <a:r>
              <a:rPr lang="cs-CZ" sz="2400" b="1" dirty="0" smtClean="0"/>
              <a:t>Uzavřená hadice, ucpaná injekční stříkačka, zavřená PET láhev…</a:t>
            </a:r>
            <a:endParaRPr lang="cs-CZ" sz="2400" b="1" dirty="0"/>
          </a:p>
        </p:txBody>
      </p:sp>
      <p:sp>
        <p:nvSpPr>
          <p:cNvPr id="23" name="Zaoblený obdélník 22"/>
          <p:cNvSpPr/>
          <p:nvPr/>
        </p:nvSpPr>
        <p:spPr>
          <a:xfrm>
            <a:off x="2625143" y="5254581"/>
            <a:ext cx="3080197" cy="116983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Tlak se zvýší ve všech místech stejně.</a:t>
            </a:r>
            <a:endParaRPr lang="cs-CZ" sz="2400" b="1" dirty="0"/>
          </a:p>
        </p:txBody>
      </p:sp>
      <p:cxnSp>
        <p:nvCxnSpPr>
          <p:cNvPr id="25" name="Přímá spojovací šipka 24"/>
          <p:cNvCxnSpPr/>
          <p:nvPr/>
        </p:nvCxnSpPr>
        <p:spPr>
          <a:xfrm rot="10800000">
            <a:off x="2009106" y="4043967"/>
            <a:ext cx="1210612" cy="11977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rot="10800000">
            <a:off x="656823" y="4752304"/>
            <a:ext cx="1983346" cy="6439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/>
          <p:nvPr/>
        </p:nvCxnSpPr>
        <p:spPr>
          <a:xfrm rot="10800000">
            <a:off x="1455313" y="5769736"/>
            <a:ext cx="1184856" cy="218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2" name="Picture 287" descr="4ad8482f5d_9708857_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91509"/>
            <a:ext cx="1770062" cy="28797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292" y="332656"/>
            <a:ext cx="849694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Pascalova zákona se využívá v hydraulických zařízeních.</a:t>
            </a:r>
            <a:endParaRPr lang="cs-CZ" sz="2400" b="1" dirty="0"/>
          </a:p>
        </p:txBody>
      </p:sp>
      <p:sp>
        <p:nvSpPr>
          <p:cNvPr id="21" name="Volný tvar 20"/>
          <p:cNvSpPr/>
          <p:nvPr/>
        </p:nvSpPr>
        <p:spPr>
          <a:xfrm rot="10800000">
            <a:off x="2428860" y="4143380"/>
            <a:ext cx="4286280" cy="2143140"/>
          </a:xfrm>
          <a:custGeom>
            <a:avLst/>
            <a:gdLst>
              <a:gd name="connsiteX0" fmla="*/ 0 w 4940448"/>
              <a:gd name="connsiteY0" fmla="*/ 0 h 2286016"/>
              <a:gd name="connsiteX1" fmla="*/ 4940448 w 4940448"/>
              <a:gd name="connsiteY1" fmla="*/ 0 h 2286016"/>
              <a:gd name="connsiteX2" fmla="*/ 4940448 w 4940448"/>
              <a:gd name="connsiteY2" fmla="*/ 2286016 h 2286016"/>
              <a:gd name="connsiteX3" fmla="*/ 0 w 4940448"/>
              <a:gd name="connsiteY3" fmla="*/ 2286016 h 2286016"/>
              <a:gd name="connsiteX4" fmla="*/ 0 w 4940448"/>
              <a:gd name="connsiteY4" fmla="*/ 0 h 2286016"/>
              <a:gd name="connsiteX0" fmla="*/ 0 w 5151830"/>
              <a:gd name="connsiteY0" fmla="*/ 2286016 h 2377456"/>
              <a:gd name="connsiteX1" fmla="*/ 0 w 5151830"/>
              <a:gd name="connsiteY1" fmla="*/ 0 h 2377456"/>
              <a:gd name="connsiteX2" fmla="*/ 4940448 w 5151830"/>
              <a:gd name="connsiteY2" fmla="*/ 0 h 2377456"/>
              <a:gd name="connsiteX3" fmla="*/ 5151830 w 5151830"/>
              <a:gd name="connsiteY3" fmla="*/ 2377456 h 2377456"/>
              <a:gd name="connsiteX0" fmla="*/ 0 w 4940448"/>
              <a:gd name="connsiteY0" fmla="*/ 2286016 h 2286016"/>
              <a:gd name="connsiteX1" fmla="*/ 0 w 4940448"/>
              <a:gd name="connsiteY1" fmla="*/ 0 h 2286016"/>
              <a:gd name="connsiteX2" fmla="*/ 4940448 w 4940448"/>
              <a:gd name="connsiteY2" fmla="*/ 0 h 2286016"/>
              <a:gd name="connsiteX3" fmla="*/ 4883881 w 4940448"/>
              <a:gd name="connsiteY3" fmla="*/ 1939574 h 2286016"/>
              <a:gd name="connsiteX0" fmla="*/ 29772 w 4940448"/>
              <a:gd name="connsiteY0" fmla="*/ 1925407 h 1939574"/>
              <a:gd name="connsiteX1" fmla="*/ 0 w 4940448"/>
              <a:gd name="connsiteY1" fmla="*/ 0 h 1939574"/>
              <a:gd name="connsiteX2" fmla="*/ 4940448 w 4940448"/>
              <a:gd name="connsiteY2" fmla="*/ 0 h 1939574"/>
              <a:gd name="connsiteX3" fmla="*/ 4883881 w 4940448"/>
              <a:gd name="connsiteY3" fmla="*/ 1939574 h 1939574"/>
              <a:gd name="connsiteX0" fmla="*/ 29772 w 5032743"/>
              <a:gd name="connsiteY0" fmla="*/ 1925407 h 1925407"/>
              <a:gd name="connsiteX1" fmla="*/ 0 w 5032743"/>
              <a:gd name="connsiteY1" fmla="*/ 0 h 1925407"/>
              <a:gd name="connsiteX2" fmla="*/ 4940448 w 5032743"/>
              <a:gd name="connsiteY2" fmla="*/ 0 h 1925407"/>
              <a:gd name="connsiteX3" fmla="*/ 5032743 w 5032743"/>
              <a:gd name="connsiteY3" fmla="*/ 1913816 h 1925407"/>
              <a:gd name="connsiteX0" fmla="*/ 29772 w 4940448"/>
              <a:gd name="connsiteY0" fmla="*/ 1925407 h 1925407"/>
              <a:gd name="connsiteX1" fmla="*/ 0 w 4940448"/>
              <a:gd name="connsiteY1" fmla="*/ 0 h 1925407"/>
              <a:gd name="connsiteX2" fmla="*/ 4940448 w 4940448"/>
              <a:gd name="connsiteY2" fmla="*/ 0 h 1925407"/>
              <a:gd name="connsiteX3" fmla="*/ 4939876 w 4940448"/>
              <a:gd name="connsiteY3" fmla="*/ 1910371 h 192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448" h="1925407">
                <a:moveTo>
                  <a:pt x="29772" y="1925407"/>
                </a:moveTo>
                <a:lnTo>
                  <a:pt x="0" y="0"/>
                </a:lnTo>
                <a:lnTo>
                  <a:pt x="4940448" y="0"/>
                </a:lnTo>
                <a:cubicBezTo>
                  <a:pt x="4940448" y="762005"/>
                  <a:pt x="4939876" y="1910371"/>
                  <a:pt x="4939876" y="1910371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olný tvar 19"/>
          <p:cNvSpPr/>
          <p:nvPr/>
        </p:nvSpPr>
        <p:spPr>
          <a:xfrm rot="10800000">
            <a:off x="2857488" y="4143380"/>
            <a:ext cx="2786082" cy="1785948"/>
          </a:xfrm>
          <a:custGeom>
            <a:avLst/>
            <a:gdLst>
              <a:gd name="connsiteX0" fmla="*/ 0 w 4940448"/>
              <a:gd name="connsiteY0" fmla="*/ 0 h 2286016"/>
              <a:gd name="connsiteX1" fmla="*/ 4940448 w 4940448"/>
              <a:gd name="connsiteY1" fmla="*/ 0 h 2286016"/>
              <a:gd name="connsiteX2" fmla="*/ 4940448 w 4940448"/>
              <a:gd name="connsiteY2" fmla="*/ 2286016 h 2286016"/>
              <a:gd name="connsiteX3" fmla="*/ 0 w 4940448"/>
              <a:gd name="connsiteY3" fmla="*/ 2286016 h 2286016"/>
              <a:gd name="connsiteX4" fmla="*/ 0 w 4940448"/>
              <a:gd name="connsiteY4" fmla="*/ 0 h 2286016"/>
              <a:gd name="connsiteX0" fmla="*/ 0 w 5151830"/>
              <a:gd name="connsiteY0" fmla="*/ 2286016 h 2377456"/>
              <a:gd name="connsiteX1" fmla="*/ 0 w 5151830"/>
              <a:gd name="connsiteY1" fmla="*/ 0 h 2377456"/>
              <a:gd name="connsiteX2" fmla="*/ 4940448 w 5151830"/>
              <a:gd name="connsiteY2" fmla="*/ 0 h 2377456"/>
              <a:gd name="connsiteX3" fmla="*/ 5151830 w 5151830"/>
              <a:gd name="connsiteY3" fmla="*/ 2377456 h 2377456"/>
              <a:gd name="connsiteX0" fmla="*/ 0 w 4940448"/>
              <a:gd name="connsiteY0" fmla="*/ 2286016 h 2286016"/>
              <a:gd name="connsiteX1" fmla="*/ 0 w 4940448"/>
              <a:gd name="connsiteY1" fmla="*/ 0 h 2286016"/>
              <a:gd name="connsiteX2" fmla="*/ 4940448 w 4940448"/>
              <a:gd name="connsiteY2" fmla="*/ 0 h 2286016"/>
              <a:gd name="connsiteX3" fmla="*/ 4883881 w 4940448"/>
              <a:gd name="connsiteY3" fmla="*/ 1939574 h 2286016"/>
              <a:gd name="connsiteX0" fmla="*/ 29772 w 4940448"/>
              <a:gd name="connsiteY0" fmla="*/ 1925407 h 1939574"/>
              <a:gd name="connsiteX1" fmla="*/ 0 w 4940448"/>
              <a:gd name="connsiteY1" fmla="*/ 0 h 1939574"/>
              <a:gd name="connsiteX2" fmla="*/ 4940448 w 4940448"/>
              <a:gd name="connsiteY2" fmla="*/ 0 h 1939574"/>
              <a:gd name="connsiteX3" fmla="*/ 4883881 w 4940448"/>
              <a:gd name="connsiteY3" fmla="*/ 1939574 h 1939574"/>
              <a:gd name="connsiteX0" fmla="*/ 29772 w 5032743"/>
              <a:gd name="connsiteY0" fmla="*/ 1925407 h 1925407"/>
              <a:gd name="connsiteX1" fmla="*/ 0 w 5032743"/>
              <a:gd name="connsiteY1" fmla="*/ 0 h 1925407"/>
              <a:gd name="connsiteX2" fmla="*/ 4940448 w 5032743"/>
              <a:gd name="connsiteY2" fmla="*/ 0 h 1925407"/>
              <a:gd name="connsiteX3" fmla="*/ 5032743 w 5032743"/>
              <a:gd name="connsiteY3" fmla="*/ 1913816 h 1925407"/>
              <a:gd name="connsiteX0" fmla="*/ 29772 w 4940448"/>
              <a:gd name="connsiteY0" fmla="*/ 1925407 h 1925407"/>
              <a:gd name="connsiteX1" fmla="*/ 0 w 4940448"/>
              <a:gd name="connsiteY1" fmla="*/ 0 h 1925407"/>
              <a:gd name="connsiteX2" fmla="*/ 4940448 w 4940448"/>
              <a:gd name="connsiteY2" fmla="*/ 0 h 1925407"/>
              <a:gd name="connsiteX3" fmla="*/ 4939876 w 4940448"/>
              <a:gd name="connsiteY3" fmla="*/ 1910371 h 192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448" h="1925407">
                <a:moveTo>
                  <a:pt x="29772" y="1925407"/>
                </a:moveTo>
                <a:lnTo>
                  <a:pt x="0" y="0"/>
                </a:lnTo>
                <a:lnTo>
                  <a:pt x="4940448" y="0"/>
                </a:lnTo>
                <a:cubicBezTo>
                  <a:pt x="4940448" y="762005"/>
                  <a:pt x="4939876" y="1910371"/>
                  <a:pt x="4939876" y="1910371"/>
                </a:cubicBezTo>
              </a:path>
            </a:pathLst>
          </a:cu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470180" y="4158370"/>
            <a:ext cx="345448" cy="19692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ovací šipka 10"/>
          <p:cNvCxnSpPr/>
          <p:nvPr/>
        </p:nvCxnSpPr>
        <p:spPr>
          <a:xfrm rot="5400000" flipH="1" flipV="1">
            <a:off x="5429257" y="5068897"/>
            <a:ext cx="1428758" cy="158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rot="16200000" flipH="1">
            <a:off x="2260535" y="3801610"/>
            <a:ext cx="752746" cy="116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5673733" y="4147808"/>
            <a:ext cx="980564" cy="22334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Zaoblený obdélníkový popisek 31"/>
          <p:cNvSpPr/>
          <p:nvPr/>
        </p:nvSpPr>
        <p:spPr>
          <a:xfrm>
            <a:off x="357158" y="3177738"/>
            <a:ext cx="1362756" cy="2363188"/>
          </a:xfrm>
          <a:prstGeom prst="wedgeRoundRectCallout">
            <a:avLst>
              <a:gd name="adj1" fmla="val 112165"/>
              <a:gd name="adj2" fmla="val -2999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Na malý píst působí malá tlaková síla.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2954976" y="2325962"/>
            <a:ext cx="2662053" cy="135538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Tlak se v kapalině zvýší ve všech místech stejně.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  <p:cxnSp>
        <p:nvCxnSpPr>
          <p:cNvPr id="34" name="Přímá spojovací šipka 33"/>
          <p:cNvCxnSpPr/>
          <p:nvPr/>
        </p:nvCxnSpPr>
        <p:spPr>
          <a:xfrm rot="5400000">
            <a:off x="2452256" y="3889167"/>
            <a:ext cx="1745673" cy="1330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rot="16200000" flipH="1">
            <a:off x="3355894" y="4745307"/>
            <a:ext cx="2431740" cy="3329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Přímá spojovací šipka 37"/>
          <p:cNvCxnSpPr/>
          <p:nvPr/>
        </p:nvCxnSpPr>
        <p:spPr>
          <a:xfrm rot="16200000" flipH="1">
            <a:off x="4834372" y="3789344"/>
            <a:ext cx="1089828" cy="8792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1" name="Zaoblený obdélníkový popisek 40"/>
          <p:cNvSpPr/>
          <p:nvPr/>
        </p:nvSpPr>
        <p:spPr>
          <a:xfrm>
            <a:off x="7004462" y="3750667"/>
            <a:ext cx="1876301" cy="1656184"/>
          </a:xfrm>
          <a:prstGeom prst="wedgeRoundRectCallout">
            <a:avLst>
              <a:gd name="adj1" fmla="val -94360"/>
              <a:gd name="adj2" fmla="val 3610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Na velký píst působí velká tlaková síla.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kupina 41"/>
          <p:cNvGrpSpPr/>
          <p:nvPr/>
        </p:nvGrpSpPr>
        <p:grpSpPr>
          <a:xfrm>
            <a:off x="1187624" y="2132856"/>
            <a:ext cx="3528392" cy="1728192"/>
            <a:chOff x="1187624" y="2132856"/>
            <a:chExt cx="3528392" cy="1728192"/>
          </a:xfrm>
        </p:grpSpPr>
        <p:sp>
          <p:nvSpPr>
            <p:cNvPr id="32" name="Zaoblený obdélník 31"/>
            <p:cNvSpPr/>
            <p:nvPr/>
          </p:nvSpPr>
          <p:spPr>
            <a:xfrm>
              <a:off x="1187624" y="2132856"/>
              <a:ext cx="3528392" cy="172819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cs-CZ" sz="2400" b="1" dirty="0" smtClean="0"/>
                <a:t>Velikost tlaku v kapalině:</a:t>
              </a:r>
              <a:endParaRPr lang="cs-CZ" sz="2400" b="1" dirty="0"/>
            </a:p>
          </p:txBody>
        </p:sp>
        <p:graphicFrame>
          <p:nvGraphicFramePr>
            <p:cNvPr id="23" name="Objekt 22"/>
            <p:cNvGraphicFramePr>
              <a:graphicFrameLocks noChangeAspect="1"/>
            </p:cNvGraphicFramePr>
            <p:nvPr/>
          </p:nvGraphicFramePr>
          <p:xfrm>
            <a:off x="2123728" y="2704890"/>
            <a:ext cx="1224136" cy="11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6" name="Rovnice" r:id="rId3" imgW="457200" imgH="431640" progId="Equation.3">
                    <p:embed/>
                  </p:oleObj>
                </mc:Choice>
                <mc:Fallback>
                  <p:oleObj name="Rovnice" r:id="rId3" imgW="457200" imgH="431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3728" y="2704890"/>
                          <a:ext cx="1224136" cy="1155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ovéPole 6"/>
          <p:cNvSpPr txBox="1"/>
          <p:nvPr/>
        </p:nvSpPr>
        <p:spPr>
          <a:xfrm>
            <a:off x="289372" y="332656"/>
            <a:ext cx="857256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Pro hydraulické zařízení platí:</a:t>
            </a:r>
            <a:endParaRPr lang="cs-CZ" sz="2400" b="1" dirty="0"/>
          </a:p>
        </p:txBody>
      </p:sp>
      <p:sp>
        <p:nvSpPr>
          <p:cNvPr id="21" name="Volný tvar 20"/>
          <p:cNvSpPr/>
          <p:nvPr/>
        </p:nvSpPr>
        <p:spPr>
          <a:xfrm rot="10800000">
            <a:off x="715970" y="4156258"/>
            <a:ext cx="4286280" cy="2143140"/>
          </a:xfrm>
          <a:custGeom>
            <a:avLst/>
            <a:gdLst>
              <a:gd name="connsiteX0" fmla="*/ 0 w 4940448"/>
              <a:gd name="connsiteY0" fmla="*/ 0 h 2286016"/>
              <a:gd name="connsiteX1" fmla="*/ 4940448 w 4940448"/>
              <a:gd name="connsiteY1" fmla="*/ 0 h 2286016"/>
              <a:gd name="connsiteX2" fmla="*/ 4940448 w 4940448"/>
              <a:gd name="connsiteY2" fmla="*/ 2286016 h 2286016"/>
              <a:gd name="connsiteX3" fmla="*/ 0 w 4940448"/>
              <a:gd name="connsiteY3" fmla="*/ 2286016 h 2286016"/>
              <a:gd name="connsiteX4" fmla="*/ 0 w 4940448"/>
              <a:gd name="connsiteY4" fmla="*/ 0 h 2286016"/>
              <a:gd name="connsiteX0" fmla="*/ 0 w 5151830"/>
              <a:gd name="connsiteY0" fmla="*/ 2286016 h 2377456"/>
              <a:gd name="connsiteX1" fmla="*/ 0 w 5151830"/>
              <a:gd name="connsiteY1" fmla="*/ 0 h 2377456"/>
              <a:gd name="connsiteX2" fmla="*/ 4940448 w 5151830"/>
              <a:gd name="connsiteY2" fmla="*/ 0 h 2377456"/>
              <a:gd name="connsiteX3" fmla="*/ 5151830 w 5151830"/>
              <a:gd name="connsiteY3" fmla="*/ 2377456 h 2377456"/>
              <a:gd name="connsiteX0" fmla="*/ 0 w 4940448"/>
              <a:gd name="connsiteY0" fmla="*/ 2286016 h 2286016"/>
              <a:gd name="connsiteX1" fmla="*/ 0 w 4940448"/>
              <a:gd name="connsiteY1" fmla="*/ 0 h 2286016"/>
              <a:gd name="connsiteX2" fmla="*/ 4940448 w 4940448"/>
              <a:gd name="connsiteY2" fmla="*/ 0 h 2286016"/>
              <a:gd name="connsiteX3" fmla="*/ 4883881 w 4940448"/>
              <a:gd name="connsiteY3" fmla="*/ 1939574 h 2286016"/>
              <a:gd name="connsiteX0" fmla="*/ 29772 w 4940448"/>
              <a:gd name="connsiteY0" fmla="*/ 1925407 h 1939574"/>
              <a:gd name="connsiteX1" fmla="*/ 0 w 4940448"/>
              <a:gd name="connsiteY1" fmla="*/ 0 h 1939574"/>
              <a:gd name="connsiteX2" fmla="*/ 4940448 w 4940448"/>
              <a:gd name="connsiteY2" fmla="*/ 0 h 1939574"/>
              <a:gd name="connsiteX3" fmla="*/ 4883881 w 4940448"/>
              <a:gd name="connsiteY3" fmla="*/ 1939574 h 1939574"/>
              <a:gd name="connsiteX0" fmla="*/ 29772 w 5032743"/>
              <a:gd name="connsiteY0" fmla="*/ 1925407 h 1925407"/>
              <a:gd name="connsiteX1" fmla="*/ 0 w 5032743"/>
              <a:gd name="connsiteY1" fmla="*/ 0 h 1925407"/>
              <a:gd name="connsiteX2" fmla="*/ 4940448 w 5032743"/>
              <a:gd name="connsiteY2" fmla="*/ 0 h 1925407"/>
              <a:gd name="connsiteX3" fmla="*/ 5032743 w 5032743"/>
              <a:gd name="connsiteY3" fmla="*/ 1913816 h 1925407"/>
              <a:gd name="connsiteX0" fmla="*/ 29772 w 4940448"/>
              <a:gd name="connsiteY0" fmla="*/ 1925407 h 1925407"/>
              <a:gd name="connsiteX1" fmla="*/ 0 w 4940448"/>
              <a:gd name="connsiteY1" fmla="*/ 0 h 1925407"/>
              <a:gd name="connsiteX2" fmla="*/ 4940448 w 4940448"/>
              <a:gd name="connsiteY2" fmla="*/ 0 h 1925407"/>
              <a:gd name="connsiteX3" fmla="*/ 4939876 w 4940448"/>
              <a:gd name="connsiteY3" fmla="*/ 1910371 h 192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448" h="1925407">
                <a:moveTo>
                  <a:pt x="29772" y="1925407"/>
                </a:moveTo>
                <a:lnTo>
                  <a:pt x="0" y="0"/>
                </a:lnTo>
                <a:lnTo>
                  <a:pt x="4940448" y="0"/>
                </a:lnTo>
                <a:cubicBezTo>
                  <a:pt x="4940448" y="762005"/>
                  <a:pt x="4939876" y="1910371"/>
                  <a:pt x="4939876" y="1910371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olný tvar 19"/>
          <p:cNvSpPr/>
          <p:nvPr/>
        </p:nvSpPr>
        <p:spPr>
          <a:xfrm rot="10800000">
            <a:off x="1144598" y="4156258"/>
            <a:ext cx="2786082" cy="1785948"/>
          </a:xfrm>
          <a:custGeom>
            <a:avLst/>
            <a:gdLst>
              <a:gd name="connsiteX0" fmla="*/ 0 w 4940448"/>
              <a:gd name="connsiteY0" fmla="*/ 0 h 2286016"/>
              <a:gd name="connsiteX1" fmla="*/ 4940448 w 4940448"/>
              <a:gd name="connsiteY1" fmla="*/ 0 h 2286016"/>
              <a:gd name="connsiteX2" fmla="*/ 4940448 w 4940448"/>
              <a:gd name="connsiteY2" fmla="*/ 2286016 h 2286016"/>
              <a:gd name="connsiteX3" fmla="*/ 0 w 4940448"/>
              <a:gd name="connsiteY3" fmla="*/ 2286016 h 2286016"/>
              <a:gd name="connsiteX4" fmla="*/ 0 w 4940448"/>
              <a:gd name="connsiteY4" fmla="*/ 0 h 2286016"/>
              <a:gd name="connsiteX0" fmla="*/ 0 w 5151830"/>
              <a:gd name="connsiteY0" fmla="*/ 2286016 h 2377456"/>
              <a:gd name="connsiteX1" fmla="*/ 0 w 5151830"/>
              <a:gd name="connsiteY1" fmla="*/ 0 h 2377456"/>
              <a:gd name="connsiteX2" fmla="*/ 4940448 w 5151830"/>
              <a:gd name="connsiteY2" fmla="*/ 0 h 2377456"/>
              <a:gd name="connsiteX3" fmla="*/ 5151830 w 5151830"/>
              <a:gd name="connsiteY3" fmla="*/ 2377456 h 2377456"/>
              <a:gd name="connsiteX0" fmla="*/ 0 w 4940448"/>
              <a:gd name="connsiteY0" fmla="*/ 2286016 h 2286016"/>
              <a:gd name="connsiteX1" fmla="*/ 0 w 4940448"/>
              <a:gd name="connsiteY1" fmla="*/ 0 h 2286016"/>
              <a:gd name="connsiteX2" fmla="*/ 4940448 w 4940448"/>
              <a:gd name="connsiteY2" fmla="*/ 0 h 2286016"/>
              <a:gd name="connsiteX3" fmla="*/ 4883881 w 4940448"/>
              <a:gd name="connsiteY3" fmla="*/ 1939574 h 2286016"/>
              <a:gd name="connsiteX0" fmla="*/ 29772 w 4940448"/>
              <a:gd name="connsiteY0" fmla="*/ 1925407 h 1939574"/>
              <a:gd name="connsiteX1" fmla="*/ 0 w 4940448"/>
              <a:gd name="connsiteY1" fmla="*/ 0 h 1939574"/>
              <a:gd name="connsiteX2" fmla="*/ 4940448 w 4940448"/>
              <a:gd name="connsiteY2" fmla="*/ 0 h 1939574"/>
              <a:gd name="connsiteX3" fmla="*/ 4883881 w 4940448"/>
              <a:gd name="connsiteY3" fmla="*/ 1939574 h 1939574"/>
              <a:gd name="connsiteX0" fmla="*/ 29772 w 5032743"/>
              <a:gd name="connsiteY0" fmla="*/ 1925407 h 1925407"/>
              <a:gd name="connsiteX1" fmla="*/ 0 w 5032743"/>
              <a:gd name="connsiteY1" fmla="*/ 0 h 1925407"/>
              <a:gd name="connsiteX2" fmla="*/ 4940448 w 5032743"/>
              <a:gd name="connsiteY2" fmla="*/ 0 h 1925407"/>
              <a:gd name="connsiteX3" fmla="*/ 5032743 w 5032743"/>
              <a:gd name="connsiteY3" fmla="*/ 1913816 h 1925407"/>
              <a:gd name="connsiteX0" fmla="*/ 29772 w 4940448"/>
              <a:gd name="connsiteY0" fmla="*/ 1925407 h 1925407"/>
              <a:gd name="connsiteX1" fmla="*/ 0 w 4940448"/>
              <a:gd name="connsiteY1" fmla="*/ 0 h 1925407"/>
              <a:gd name="connsiteX2" fmla="*/ 4940448 w 4940448"/>
              <a:gd name="connsiteY2" fmla="*/ 0 h 1925407"/>
              <a:gd name="connsiteX3" fmla="*/ 4939876 w 4940448"/>
              <a:gd name="connsiteY3" fmla="*/ 1910371 h 192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448" h="1925407">
                <a:moveTo>
                  <a:pt x="29772" y="1925407"/>
                </a:moveTo>
                <a:lnTo>
                  <a:pt x="0" y="0"/>
                </a:lnTo>
                <a:lnTo>
                  <a:pt x="4940448" y="0"/>
                </a:lnTo>
                <a:cubicBezTo>
                  <a:pt x="4940448" y="762005"/>
                  <a:pt x="4939876" y="1910371"/>
                  <a:pt x="4939876" y="1910371"/>
                </a:cubicBezTo>
              </a:path>
            </a:pathLst>
          </a:cu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57290" y="4171248"/>
            <a:ext cx="345448" cy="19692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ovací šipka 10"/>
          <p:cNvCxnSpPr/>
          <p:nvPr/>
        </p:nvCxnSpPr>
        <p:spPr>
          <a:xfrm rot="5400000" flipH="1" flipV="1">
            <a:off x="3716367" y="5081775"/>
            <a:ext cx="1428758" cy="158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rot="16200000" flipH="1">
            <a:off x="547645" y="3814488"/>
            <a:ext cx="752746" cy="116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3960843" y="4160686"/>
            <a:ext cx="980564" cy="22334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ovací šipka 33"/>
          <p:cNvCxnSpPr/>
          <p:nvPr/>
        </p:nvCxnSpPr>
        <p:spPr>
          <a:xfrm flipH="1">
            <a:off x="947184" y="3861048"/>
            <a:ext cx="1104536" cy="15788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>
            <a:off x="2267744" y="3861048"/>
            <a:ext cx="757620" cy="22794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Přímá spojovací šipka 37"/>
          <p:cNvCxnSpPr/>
          <p:nvPr/>
        </p:nvCxnSpPr>
        <p:spPr>
          <a:xfrm>
            <a:off x="2627784" y="3861048"/>
            <a:ext cx="1478235" cy="9257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373488" y="3284110"/>
            <a:ext cx="59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C00000"/>
                </a:solidFill>
              </a:rPr>
              <a:t>F</a:t>
            </a:r>
            <a:r>
              <a:rPr lang="cs-CZ" sz="3200" b="1" baseline="-25000" dirty="0" smtClean="0">
                <a:solidFill>
                  <a:srgbClr val="C00000"/>
                </a:solidFill>
              </a:rPr>
              <a:t>1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29674" y="3977422"/>
            <a:ext cx="59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cs-CZ" sz="3200" b="1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cs-CZ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057105" y="4005064"/>
            <a:ext cx="59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cs-CZ" sz="32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cs-CZ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796136" y="1844824"/>
            <a:ext cx="3046991" cy="132802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Hydrostatický tlak </a:t>
            </a:r>
            <a:br>
              <a:rPr lang="cs-CZ" sz="2400" b="1" dirty="0" smtClean="0"/>
            </a:br>
            <a:r>
              <a:rPr lang="cs-CZ" sz="2400" b="1" dirty="0" smtClean="0"/>
              <a:t>v kapalině zanedbáváme.</a:t>
            </a:r>
            <a:endParaRPr lang="cs-CZ" sz="2400" b="1" dirty="0"/>
          </a:p>
        </p:txBody>
      </p:sp>
      <p:sp>
        <p:nvSpPr>
          <p:cNvPr id="44" name="Zaoblený obdélníkový popisek 43"/>
          <p:cNvSpPr/>
          <p:nvPr/>
        </p:nvSpPr>
        <p:spPr>
          <a:xfrm>
            <a:off x="6228184" y="3645024"/>
            <a:ext cx="2592288" cy="2736304"/>
          </a:xfrm>
          <a:prstGeom prst="wedgeRoundRectCallout">
            <a:avLst>
              <a:gd name="adj1" fmla="val -116971"/>
              <a:gd name="adj2" fmla="val 451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cs-CZ" sz="2400" b="1" dirty="0" smtClean="0"/>
              <a:t>Velikost tlakové síly působící </a:t>
            </a:r>
            <a:br>
              <a:rPr lang="cs-CZ" sz="2400" b="1" dirty="0" smtClean="0"/>
            </a:br>
            <a:r>
              <a:rPr lang="cs-CZ" sz="2400" b="1" dirty="0" smtClean="0"/>
              <a:t>na velký píst:</a:t>
            </a:r>
            <a:endParaRPr lang="cs-CZ" sz="2400" b="1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660232" y="5229200"/>
          <a:ext cx="1800200" cy="63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Rovnice" r:id="rId5" imgW="609480" imgH="215640" progId="Equation.3">
                  <p:embed/>
                </p:oleObj>
              </mc:Choice>
              <mc:Fallback>
                <p:oleObj name="Rovnice" r:id="rId5" imgW="6094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5229200"/>
                        <a:ext cx="1800200" cy="637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9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85"/>
          <p:cNvSpPr txBox="1">
            <a:spLocks noChangeArrowheads="1"/>
          </p:cNvSpPr>
          <p:nvPr/>
        </p:nvSpPr>
        <p:spPr bwMode="auto">
          <a:xfrm>
            <a:off x="395535" y="116632"/>
            <a:ext cx="8424863" cy="3785652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sz="2400" b="1" dirty="0"/>
              <a:t> Dva válce různých průřezů jsou spojeny, v obou jsou písty </a:t>
            </a:r>
            <a:endParaRPr lang="cs-CZ" sz="2400" b="1" dirty="0" smtClean="0"/>
          </a:p>
          <a:p>
            <a:r>
              <a:rPr lang="cs-CZ" sz="2400" b="1" dirty="0"/>
              <a:t> </a:t>
            </a:r>
            <a:r>
              <a:rPr lang="cs-CZ" sz="2400" b="1" dirty="0" smtClean="0"/>
              <a:t>  a </a:t>
            </a:r>
            <a:r>
              <a:rPr lang="cs-CZ" sz="2400" b="1" dirty="0"/>
              <a:t>mezi nimi </a:t>
            </a:r>
            <a:r>
              <a:rPr lang="cs-CZ" sz="2400" b="1" dirty="0" smtClean="0"/>
              <a:t>kapalina</a:t>
            </a:r>
          </a:p>
          <a:p>
            <a:endParaRPr lang="cs-CZ" sz="2400" b="1" dirty="0"/>
          </a:p>
          <a:p>
            <a:pPr>
              <a:buFontTx/>
              <a:buChar char="•"/>
            </a:pPr>
            <a:r>
              <a:rPr lang="cs-CZ" sz="2400" b="1" dirty="0"/>
              <a:t> Působením menší síly F</a:t>
            </a:r>
            <a:r>
              <a:rPr lang="cs-CZ" sz="2400" b="1" baseline="-25000" dirty="0"/>
              <a:t>1</a:t>
            </a:r>
            <a:r>
              <a:rPr lang="cs-CZ" sz="2400" b="1" dirty="0"/>
              <a:t> na menší píst o průřezu S</a:t>
            </a:r>
            <a:r>
              <a:rPr lang="cs-CZ" sz="2400" b="1" baseline="-25000" dirty="0"/>
              <a:t>1</a:t>
            </a:r>
            <a:r>
              <a:rPr lang="cs-CZ" sz="2400" b="1" dirty="0"/>
              <a:t> </a:t>
            </a:r>
            <a:endParaRPr lang="cs-CZ" sz="2400" b="1" dirty="0" smtClean="0"/>
          </a:p>
          <a:p>
            <a:r>
              <a:rPr lang="cs-CZ" sz="2400" b="1" dirty="0"/>
              <a:t> </a:t>
            </a:r>
            <a:r>
              <a:rPr lang="cs-CZ" sz="2400" b="1" dirty="0" smtClean="0"/>
              <a:t>  vzniká </a:t>
            </a:r>
            <a:r>
              <a:rPr lang="cs-CZ" sz="2400" b="1" dirty="0"/>
              <a:t>tlak </a:t>
            </a:r>
            <a:r>
              <a:rPr lang="cs-CZ" sz="2400" b="1" dirty="0" smtClean="0"/>
              <a:t>p</a:t>
            </a:r>
          </a:p>
          <a:p>
            <a:endParaRPr lang="cs-CZ" sz="2400" b="1" dirty="0"/>
          </a:p>
          <a:p>
            <a:pPr>
              <a:buFontTx/>
              <a:buChar char="•"/>
            </a:pPr>
            <a:r>
              <a:rPr lang="cs-CZ" sz="2400" b="1" dirty="0"/>
              <a:t> Tento tlak se přenáší do všech míst kapaliny, </a:t>
            </a:r>
            <a:endParaRPr lang="cs-CZ" sz="2400" b="1" dirty="0" smtClean="0"/>
          </a:p>
          <a:p>
            <a:r>
              <a:rPr lang="cs-CZ" sz="2400" b="1" dirty="0"/>
              <a:t> </a:t>
            </a:r>
            <a:r>
              <a:rPr lang="cs-CZ" sz="2400" b="1" dirty="0" smtClean="0"/>
              <a:t>  tedy </a:t>
            </a:r>
            <a:r>
              <a:rPr lang="cs-CZ" sz="2400" b="1" dirty="0"/>
              <a:t>i k většímu pístu </a:t>
            </a:r>
            <a:r>
              <a:rPr lang="cs-CZ" sz="2400" b="1" dirty="0" smtClean="0"/>
              <a:t>S</a:t>
            </a:r>
            <a:r>
              <a:rPr lang="cs-CZ" sz="2400" b="1" baseline="-25000" dirty="0" smtClean="0"/>
              <a:t>2</a:t>
            </a:r>
          </a:p>
          <a:p>
            <a:endParaRPr lang="cs-CZ" sz="2400" b="1" dirty="0"/>
          </a:p>
          <a:p>
            <a:pPr>
              <a:buFontTx/>
              <a:buChar char="•"/>
            </a:pPr>
            <a:r>
              <a:rPr lang="cs-CZ" sz="2400" b="1" dirty="0"/>
              <a:t> Tento píst S</a:t>
            </a:r>
            <a:r>
              <a:rPr lang="cs-CZ" sz="2400" b="1" baseline="-25000" dirty="0"/>
              <a:t>2</a:t>
            </a:r>
            <a:r>
              <a:rPr lang="cs-CZ" sz="2400" b="1" dirty="0"/>
              <a:t> je pak zvedán větší silou </a:t>
            </a:r>
            <a:r>
              <a:rPr lang="cs-CZ" sz="2400" b="1" dirty="0" smtClean="0"/>
              <a:t>F</a:t>
            </a:r>
            <a:r>
              <a:rPr lang="cs-CZ" sz="2400" b="1" baseline="-25000" dirty="0" smtClean="0"/>
              <a:t>2</a:t>
            </a:r>
            <a:endParaRPr lang="cs-CZ" sz="2400" b="1" dirty="0"/>
          </a:p>
        </p:txBody>
      </p:sp>
      <p:pic>
        <p:nvPicPr>
          <p:cNvPr id="3" name="Picture 286" descr="280px-Prasa_hydraulicz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801905"/>
            <a:ext cx="5400650" cy="2855106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52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45101" y="404664"/>
            <a:ext cx="849694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Využití hydraulického zařízení:</a:t>
            </a:r>
            <a:endParaRPr lang="cs-CZ" sz="2400" b="1" dirty="0"/>
          </a:p>
        </p:txBody>
      </p:sp>
      <p:pic>
        <p:nvPicPr>
          <p:cNvPr id="23554" name="Picture 2" descr="Soubor:Hydrema backhoe loader ubt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285992"/>
            <a:ext cx="8415707" cy="3818628"/>
          </a:xfrm>
          <a:prstGeom prst="rect">
            <a:avLst/>
          </a:prstGeom>
          <a:noFill/>
        </p:spPr>
      </p:pic>
      <p:sp>
        <p:nvSpPr>
          <p:cNvPr id="8" name="Zaoblený obdélníkový popisek 7"/>
          <p:cNvSpPr/>
          <p:nvPr/>
        </p:nvSpPr>
        <p:spPr>
          <a:xfrm>
            <a:off x="2571736" y="1714488"/>
            <a:ext cx="2592288" cy="1069860"/>
          </a:xfrm>
          <a:prstGeom prst="wedgeRoundRectCallout">
            <a:avLst>
              <a:gd name="adj1" fmla="val 57908"/>
              <a:gd name="adj2" fmla="val 7433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cs-CZ" sz="2400" b="1" dirty="0" smtClean="0"/>
              <a:t>Jeden z mnoha pístů</a:t>
            </a:r>
            <a:endParaRPr lang="cs-CZ" sz="2400" b="1" dirty="0"/>
          </a:p>
        </p:txBody>
      </p:sp>
      <p:sp>
        <p:nvSpPr>
          <p:cNvPr id="9" name="Zaoblený obdélníkový popisek 8"/>
          <p:cNvSpPr/>
          <p:nvPr/>
        </p:nvSpPr>
        <p:spPr>
          <a:xfrm>
            <a:off x="5429256" y="5500702"/>
            <a:ext cx="2592288" cy="928694"/>
          </a:xfrm>
          <a:prstGeom prst="wedgeRoundRectCallout">
            <a:avLst>
              <a:gd name="adj1" fmla="val -67785"/>
              <a:gd name="adj2" fmla="val -27683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cs-CZ" sz="2400" b="1" dirty="0" smtClean="0"/>
              <a:t>V přívodní hadici je velký tlak</a:t>
            </a:r>
            <a:endParaRPr lang="cs-CZ" sz="2400" b="1" dirty="0"/>
          </a:p>
        </p:txBody>
      </p:sp>
      <p:sp>
        <p:nvSpPr>
          <p:cNvPr id="10" name="Tlačítko akce: Vlastní 9">
            <a:hlinkClick r:id="rId4" highlightClick="1"/>
          </p:cNvPr>
          <p:cNvSpPr/>
          <p:nvPr/>
        </p:nvSpPr>
        <p:spPr>
          <a:xfrm>
            <a:off x="2857488" y="5715016"/>
            <a:ext cx="1428760" cy="714380"/>
          </a:xfrm>
          <a:prstGeom prst="actionButtonBlank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VIDEO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Model bagru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Tlačítko akce: Vlastní 10">
            <a:hlinkClick r:id="rId5" highlightClick="1"/>
          </p:cNvPr>
          <p:cNvSpPr/>
          <p:nvPr/>
        </p:nvSpPr>
        <p:spPr>
          <a:xfrm>
            <a:off x="857224" y="5715016"/>
            <a:ext cx="1571636" cy="714380"/>
          </a:xfrm>
          <a:prstGeom prst="actionButtonBlank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VIDEO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Bagr při práci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4" descr="snímek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7769430" cy="432048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23528" y="47667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Zvedák na auta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9020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385</Words>
  <Application>Microsoft Office PowerPoint</Application>
  <PresentationFormat>Předvádění na obrazovce (4:3)</PresentationFormat>
  <Paragraphs>75</Paragraphs>
  <Slides>14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Motiv sady Office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Zavadilová Martina</cp:lastModifiedBy>
  <cp:revision>168</cp:revision>
  <dcterms:created xsi:type="dcterms:W3CDTF">2012-01-30T16:05:08Z</dcterms:created>
  <dcterms:modified xsi:type="dcterms:W3CDTF">2018-02-26T06:46:35Z</dcterms:modified>
</cp:coreProperties>
</file>